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72" r:id="rId10"/>
  </p:sldIdLst>
  <p:sldSz cx="12192000" cy="6858000"/>
  <p:notesSz cx="6858000" cy="9144000"/>
  <p:embeddedFontLst>
    <p:embeddedFont>
      <p:font typeface="Jos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OpGMxsSlP2p2/LrOjWfWc8dx0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Save the Date – Congress - Option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5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" name="Google Shape;213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81714" y="0"/>
            <a:ext cx="2910286" cy="205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E95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81714" y="0"/>
            <a:ext cx="2910286" cy="205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musclesociety.org/page/membership" TargetMode="External"/><Relationship Id="rId7" Type="http://schemas.openxmlformats.org/officeDocument/2006/relationships/hyperlink" Target="https://www.wms2024.com/page/early-career-inform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orldmusclesociety.org/page/early-career-researchers" TargetMode="External"/><Relationship Id="rId5" Type="http://schemas.openxmlformats.org/officeDocument/2006/relationships/hyperlink" Target="https://www.wms2024.com/page/fellowships" TargetMode="External"/><Relationship Id="rId4" Type="http://schemas.openxmlformats.org/officeDocument/2006/relationships/hyperlink" Target="http://www.worldmusclesociety.org/page/membership-gran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musclesociety.org/page/official-journal" TargetMode="External"/><Relationship Id="rId3" Type="http://schemas.openxmlformats.org/officeDocument/2006/relationships/hyperlink" Target="https://www.worldmusclesociety.org/news/news/1" TargetMode="External"/><Relationship Id="rId7" Type="http://schemas.openxmlformats.org/officeDocument/2006/relationships/hyperlink" Target="https://www.worldmusclesociety.org/news/interviews/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orldmusclesociety.org/news/publication-highlights" TargetMode="External"/><Relationship Id="rId5" Type="http://schemas.openxmlformats.org/officeDocument/2006/relationships/hyperlink" Target="https://www.worldmusclesociety.org/m/jobs/" TargetMode="External"/><Relationship Id="rId4" Type="http://schemas.openxmlformats.org/officeDocument/2006/relationships/hyperlink" Target="https://www.worldmusclesociety.org/news/newsletters" TargetMode="External"/><Relationship Id="rId9" Type="http://schemas.openxmlformats.org/officeDocument/2006/relationships/hyperlink" Target="https://www.worldmusclesociety.org/page/committe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musclesociety.org/page/education-and-development-opportunit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6167847" y="1783959"/>
            <a:ext cx="5809663" cy="3702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World Muscle Society: Supporting science around the globe</a:t>
            </a:r>
            <a:endParaRPr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82" y="1312991"/>
            <a:ext cx="4047843" cy="286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5400"/>
              <a:buFont typeface="Calibri"/>
              <a:buNone/>
            </a:pPr>
            <a:r>
              <a:rPr lang="en-GB" sz="5400" dirty="0"/>
              <a:t>Mission</a:t>
            </a:r>
            <a:endParaRPr sz="5400" dirty="0"/>
          </a:p>
        </p:txBody>
      </p:sp>
      <p:sp>
        <p:nvSpPr>
          <p:cNvPr id="251" name="Google Shape;25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4400" dirty="0"/>
              <a:t>“A global, multidisciplinary community committed to advancing the science of neuromuscular disorders and the care for people living with them.”</a:t>
            </a:r>
            <a:endParaRPr sz="4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5400"/>
              <a:buFont typeface="Calibri"/>
              <a:buNone/>
            </a:pPr>
            <a:r>
              <a:rPr lang="en-GB" sz="5400"/>
              <a:t>Values</a:t>
            </a:r>
            <a:endParaRPr sz="5400"/>
          </a:p>
        </p:txBody>
      </p:sp>
      <p:sp>
        <p:nvSpPr>
          <p:cNvPr id="258" name="Google Shape;25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Educational</a:t>
            </a:r>
            <a:r>
              <a:rPr lang="en-GB"/>
              <a:t> (continually learning and providing education and guidance to the next generation of neuromuscular disorder specialists through training, mentoring, championing, coaching and leading)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Scientific</a:t>
            </a:r>
            <a:r>
              <a:rPr lang="en-GB"/>
              <a:t> (driving scientific discoveries and innovation; making decisions based on scientific evidence rather than opinion or instinct)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Collaborative</a:t>
            </a:r>
            <a:r>
              <a:rPr lang="en-GB"/>
              <a:t> (a multidisciplinary community drawing learning from one another and working together towards a shared goal)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b="1"/>
              <a:t>Inclusive</a:t>
            </a:r>
            <a:r>
              <a:rPr lang="en-GB"/>
              <a:t> (welcoming everyone, supporting one another, improving access for colleagues and patients)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5300"/>
              <a:buFont typeface="Calibri"/>
              <a:buNone/>
            </a:pPr>
            <a:r>
              <a:rPr lang="en-GB" sz="4800" dirty="0"/>
              <a:t>Supporting early career members</a:t>
            </a:r>
            <a:endParaRPr sz="4800" dirty="0"/>
          </a:p>
        </p:txBody>
      </p:sp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838200" y="1560582"/>
            <a:ext cx="10515600" cy="48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D24"/>
              </a:buClr>
              <a:buSzPct val="100000"/>
              <a:buNone/>
            </a:pPr>
            <a:r>
              <a:rPr lang="en-GB" sz="3100" b="1" dirty="0">
                <a:solidFill>
                  <a:srgbClr val="F15D24"/>
                </a:solidFill>
              </a:rPr>
              <a:t>To develop the next generation of neuromuscular specialists we offer support and financial benefits to early-career members including: </a:t>
            </a:r>
            <a:endParaRPr dirty="0"/>
          </a:p>
          <a:p>
            <a:pPr marL="228600" lvl="0" indent="-2138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100" dirty="0"/>
              <a:t>Reduced </a:t>
            </a:r>
            <a:r>
              <a:rPr lang="en-GB" sz="3100" dirty="0">
                <a:hlinkClick r:id="rId3"/>
              </a:rPr>
              <a:t>membership fees </a:t>
            </a:r>
            <a:r>
              <a:rPr lang="en-GB" sz="3100" dirty="0"/>
              <a:t>and Congress attendance fees for students and people early in their neuromuscular careers</a:t>
            </a:r>
            <a:endParaRPr dirty="0"/>
          </a:p>
          <a:p>
            <a:pPr marL="228600" lvl="0" indent="-2138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100" dirty="0"/>
              <a:t>A membership grant to cover the costs of membership for individuals who do not have the financial means: </a:t>
            </a:r>
            <a:r>
              <a:rPr lang="en-GB" sz="3100" u="sng" dirty="0">
                <a:solidFill>
                  <a:schemeClr val="hlink"/>
                </a:solidFill>
                <a:hlinkClick r:id="rId4"/>
              </a:rPr>
              <a:t>www.worldmusclesociety.org/page/membership-grant</a:t>
            </a:r>
            <a:r>
              <a:rPr lang="en-GB" sz="3100" dirty="0"/>
              <a:t> </a:t>
            </a:r>
            <a:endParaRPr dirty="0"/>
          </a:p>
          <a:p>
            <a:pPr marL="228600" lvl="0" indent="-2138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3100" dirty="0"/>
              <a:t>Fellowships to support in-person attendance at our annual Congress: </a:t>
            </a:r>
            <a:r>
              <a:rPr lang="en-GB" sz="3100" u="sng" dirty="0">
                <a:solidFill>
                  <a:schemeClr val="hlink"/>
                </a:solidFill>
                <a:hlinkClick r:id="rId5"/>
              </a:rPr>
              <a:t>www.wms2024.com/page/fellowships</a:t>
            </a:r>
            <a:r>
              <a:rPr lang="en-GB" sz="3100" dirty="0"/>
              <a:t> </a:t>
            </a:r>
            <a:endParaRPr dirty="0"/>
          </a:p>
          <a:p>
            <a:pPr marL="228600" lvl="0" indent="-465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D24"/>
              </a:buClr>
              <a:buSzPct val="100000"/>
              <a:buNone/>
            </a:pPr>
            <a:r>
              <a:rPr lang="en-GB" sz="3100" b="1" dirty="0">
                <a:solidFill>
                  <a:srgbClr val="F15D24"/>
                </a:solidFill>
              </a:rPr>
              <a:t>Visit </a:t>
            </a:r>
            <a:r>
              <a:rPr lang="en-GB" sz="3100" b="1" dirty="0">
                <a:solidFill>
                  <a:srgbClr val="F15D24"/>
                </a:solidFill>
                <a:hlinkClick r:id="rId6"/>
              </a:rPr>
              <a:t>www.worldmusclesociety.org/page/early-career-researchers</a:t>
            </a:r>
            <a:r>
              <a:rPr lang="en-GB" sz="3100" b="1" dirty="0">
                <a:solidFill>
                  <a:srgbClr val="F15D24"/>
                </a:solidFill>
              </a:rPr>
              <a:t> for details of our wider early careers support and </a:t>
            </a:r>
            <a:r>
              <a:rPr lang="en-GB" sz="3100" b="1" dirty="0">
                <a:solidFill>
                  <a:srgbClr val="F15D24"/>
                </a:solidFill>
                <a:hlinkClick r:id="rId7"/>
              </a:rPr>
              <a:t>https://www.wms2024.com/page/early-career-information</a:t>
            </a:r>
            <a:r>
              <a:rPr lang="en-GB" sz="3100" b="1" dirty="0">
                <a:solidFill>
                  <a:srgbClr val="F15D24"/>
                </a:solidFill>
              </a:rPr>
              <a:t> for our Congress specific information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5300"/>
              <a:buFont typeface="Calibri"/>
              <a:buNone/>
            </a:pPr>
            <a:r>
              <a:rPr lang="en-GB" sz="4800" dirty="0"/>
              <a:t>Supporting early career members</a:t>
            </a:r>
            <a:endParaRPr sz="4800" dirty="0"/>
          </a:p>
        </p:txBody>
      </p:sp>
      <p:sp>
        <p:nvSpPr>
          <p:cNvPr id="272" name="Google Shape;272;p5"/>
          <p:cNvSpPr txBox="1">
            <a:spLocks noGrp="1"/>
          </p:cNvSpPr>
          <p:nvPr>
            <p:ph type="body" idx="1"/>
          </p:nvPr>
        </p:nvSpPr>
        <p:spPr>
          <a:xfrm>
            <a:off x="838200" y="1560582"/>
            <a:ext cx="10515600" cy="48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D24"/>
              </a:buClr>
              <a:buSzPts val="2800"/>
              <a:buNone/>
            </a:pPr>
            <a:r>
              <a:rPr lang="en-GB" sz="2700" b="1" dirty="0">
                <a:solidFill>
                  <a:srgbClr val="F15D24"/>
                </a:solidFill>
                <a:latin typeface="Arial"/>
                <a:ea typeface="Arial"/>
                <a:cs typeface="Arial"/>
                <a:sym typeface="Arial"/>
              </a:rPr>
              <a:t>The WMS Congress</a:t>
            </a:r>
            <a:endParaRPr sz="27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five-day event is an opportunity to learn and network. Delegates will get to meet other early career researchers as well as established experts; the clinicians and scientists who have been leading our field for decades.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also invite early career researchers to bring their work and participate in our poster presentations. 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well as the Congress, we: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</a:rPr>
              <a:t>Host monthly virtual Myology Cafés</a:t>
            </a:r>
            <a:endParaRPr sz="2700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</a:rPr>
              <a:t>Post </a:t>
            </a:r>
            <a:r>
              <a:rPr lang="en-GB" sz="2700" b="0" i="0" dirty="0">
                <a:solidFill>
                  <a:srgbClr val="000000"/>
                </a:solidFill>
                <a:hlinkClick r:id="rId3"/>
              </a:rPr>
              <a:t>news</a:t>
            </a:r>
            <a:r>
              <a:rPr lang="en-GB" sz="2700" b="0" i="0" dirty="0">
                <a:solidFill>
                  <a:srgbClr val="000000"/>
                </a:solidFill>
              </a:rPr>
              <a:t>, </a:t>
            </a:r>
            <a:r>
              <a:rPr lang="en-GB" sz="2700" b="0" i="0" dirty="0">
                <a:solidFill>
                  <a:srgbClr val="000000"/>
                </a:solidFill>
                <a:hlinkClick r:id="rId4"/>
              </a:rPr>
              <a:t>newsletters</a:t>
            </a:r>
            <a:r>
              <a:rPr lang="en-GB" sz="2700" b="0" i="0" dirty="0">
                <a:solidFill>
                  <a:srgbClr val="000000"/>
                </a:solidFill>
              </a:rPr>
              <a:t>, </a:t>
            </a:r>
            <a:r>
              <a:rPr lang="en-GB" sz="2700" b="0" i="0" dirty="0">
                <a:solidFill>
                  <a:srgbClr val="000000"/>
                </a:solidFill>
                <a:hlinkClick r:id="rId5"/>
              </a:rPr>
              <a:t>jobs</a:t>
            </a:r>
            <a:r>
              <a:rPr lang="en-GB" sz="2700" b="0" i="0" dirty="0">
                <a:solidFill>
                  <a:srgbClr val="000000"/>
                </a:solidFill>
              </a:rPr>
              <a:t>, </a:t>
            </a:r>
            <a:r>
              <a:rPr lang="en-GB" sz="2700" b="0" i="0" dirty="0">
                <a:solidFill>
                  <a:srgbClr val="000000"/>
                </a:solidFill>
                <a:hlinkClick r:id="rId6"/>
              </a:rPr>
              <a:t>research</a:t>
            </a:r>
            <a:r>
              <a:rPr lang="en-GB" sz="2700" b="0" i="0" dirty="0">
                <a:solidFill>
                  <a:srgbClr val="000000"/>
                </a:solidFill>
              </a:rPr>
              <a:t> and </a:t>
            </a:r>
            <a:r>
              <a:rPr lang="en-GB" sz="2700" b="0" i="0" dirty="0">
                <a:solidFill>
                  <a:srgbClr val="000000"/>
                </a:solidFill>
                <a:hlinkClick r:id="rId7"/>
              </a:rPr>
              <a:t>interviews</a:t>
            </a:r>
            <a:r>
              <a:rPr lang="en-GB" sz="2700" b="0" i="0" dirty="0">
                <a:solidFill>
                  <a:srgbClr val="000000"/>
                </a:solidFill>
              </a:rPr>
              <a:t> on our website</a:t>
            </a:r>
            <a:endParaRPr sz="2700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</a:rPr>
              <a:t>Publish the </a:t>
            </a:r>
            <a:r>
              <a:rPr lang="en-GB" sz="2700" b="0" i="0" dirty="0">
                <a:solidFill>
                  <a:srgbClr val="000000"/>
                </a:solidFill>
                <a:hlinkClick r:id="rId8"/>
              </a:rPr>
              <a:t>NMD Journal</a:t>
            </a:r>
            <a:endParaRPr lang="en-GB" sz="2700" dirty="0">
              <a:solidFill>
                <a:srgbClr val="000000"/>
              </a:solidFill>
            </a:endParaRPr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dirty="0">
                <a:solidFill>
                  <a:srgbClr val="000000"/>
                </a:solidFill>
              </a:rPr>
              <a:t>Have various </a:t>
            </a:r>
            <a:r>
              <a:rPr lang="en-GB" sz="2700" dirty="0">
                <a:solidFill>
                  <a:srgbClr val="000000"/>
                </a:solidFill>
                <a:hlinkClick r:id="rId9"/>
              </a:rPr>
              <a:t>Committees</a:t>
            </a:r>
            <a:r>
              <a:rPr lang="en-GB" sz="2700" dirty="0">
                <a:solidFill>
                  <a:srgbClr val="000000"/>
                </a:solidFill>
              </a:rPr>
              <a:t> to support membership activities and initiatives</a:t>
            </a:r>
            <a:endParaRPr sz="27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5D2D"/>
              </a:buClr>
              <a:buSzPts val="5300"/>
              <a:buFont typeface="Calibri"/>
              <a:buNone/>
            </a:pPr>
            <a:r>
              <a:rPr lang="en-GB" sz="5300" dirty="0"/>
              <a:t>Education</a:t>
            </a:r>
            <a:endParaRPr sz="5300" dirty="0"/>
          </a:p>
        </p:txBody>
      </p:sp>
      <p:sp>
        <p:nvSpPr>
          <p:cNvPr id="279" name="Google Shape;279;p7"/>
          <p:cNvSpPr txBox="1">
            <a:spLocks noGrp="1"/>
          </p:cNvSpPr>
          <p:nvPr>
            <p:ph type="body" idx="1"/>
          </p:nvPr>
        </p:nvSpPr>
        <p:spPr>
          <a:xfrm>
            <a:off x="838200" y="1560582"/>
            <a:ext cx="10515600" cy="482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D24"/>
              </a:buClr>
              <a:buSzPts val="2800"/>
              <a:buNone/>
            </a:pPr>
            <a:r>
              <a:rPr lang="en-GB" sz="2700" b="1" dirty="0">
                <a:solidFill>
                  <a:srgbClr val="F15D24"/>
                </a:solidFill>
                <a:latin typeface="Arial"/>
                <a:ea typeface="Arial"/>
                <a:cs typeface="Arial"/>
                <a:sym typeface="Arial"/>
              </a:rPr>
              <a:t>Education is at the heart of our mission and the first of our values</a:t>
            </a:r>
            <a:endParaRPr sz="2700" b="1" dirty="0">
              <a:solidFill>
                <a:srgbClr val="F15D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an academic society, we promote education for all our members, not just those at the early stage of their careers. </a:t>
            </a:r>
            <a:endParaRPr sz="27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GB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annual Congress features a 1.5-day Pre-Congress Teaching Course, </a:t>
            </a:r>
            <a:r>
              <a:rPr lang="en-GB" sz="2700" b="0" i="0" dirty="0">
                <a:latin typeface="Jost"/>
                <a:ea typeface="Jost"/>
                <a:cs typeface="Jost"/>
                <a:sym typeface="Jost"/>
              </a:rPr>
              <a:t>delivered and attended by established and young physicians, researchers, therapists, and neuropathologists from across the world.</a:t>
            </a:r>
            <a:endParaRPr sz="27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 i="0" dirty="0">
                <a:latin typeface="Jost"/>
                <a:ea typeface="Jost"/>
                <a:cs typeface="Jost"/>
                <a:sym typeface="Jost"/>
              </a:rPr>
              <a:t>Delegates learn about the modern approaches and developments in the field of neuromuscular disorders.</a:t>
            </a:r>
            <a:endParaRPr sz="2700" dirty="0"/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GB" sz="2700" dirty="0"/>
              <a:t>Our </a:t>
            </a:r>
            <a:r>
              <a:rPr lang="en-GB" sz="2700" dirty="0">
                <a:hlinkClick r:id="rId3"/>
              </a:rPr>
              <a:t>Education and Development Opportunities Committee </a:t>
            </a:r>
            <a:r>
              <a:rPr lang="en-GB" sz="2700" dirty="0"/>
              <a:t>provides learning orientation through the distribution of curated educational material. </a:t>
            </a:r>
            <a:endParaRPr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5EEBF1-1738-CDF4-8E3C-9D827E86C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22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D27F2-35EA-5834-B92A-F17145BEC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840"/>
          <a:stretch/>
        </p:blipFill>
        <p:spPr>
          <a:xfrm>
            <a:off x="156594" y="5370203"/>
            <a:ext cx="2845928" cy="1126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A1189-0990-C90E-6A04-2FEA3704E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2062" y="5383566"/>
            <a:ext cx="2565633" cy="121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13F5AC-807E-234B-6787-18944F4B475F}"/>
              </a:ext>
            </a:extLst>
          </p:cNvPr>
          <p:cNvSpPr txBox="1"/>
          <p:nvPr/>
        </p:nvSpPr>
        <p:spPr>
          <a:xfrm>
            <a:off x="388412" y="1571842"/>
            <a:ext cx="434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chemeClr val="bg1"/>
                </a:solidFill>
                <a:effectLst/>
              </a:rPr>
              <a:t>See you in </a:t>
            </a:r>
            <a:r>
              <a:rPr lang="en-GB" sz="7000" b="0" i="0" u="none" strike="noStrike" dirty="0">
                <a:solidFill>
                  <a:schemeClr val="bg1"/>
                </a:solidFill>
                <a:effectLst/>
              </a:rPr>
              <a:t>Prague!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1D595-2EEF-9F1F-2282-5E4BB0D53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79" y="247741"/>
            <a:ext cx="3210016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95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460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Jost</vt:lpstr>
      <vt:lpstr>Calibri</vt:lpstr>
      <vt:lpstr>Arial</vt:lpstr>
      <vt:lpstr>1_Office Theme</vt:lpstr>
      <vt:lpstr>2_Office Theme</vt:lpstr>
      <vt:lpstr>3_Office Theme</vt:lpstr>
      <vt:lpstr>The World Muscle Society: Supporting science around the globe</vt:lpstr>
      <vt:lpstr>Mission</vt:lpstr>
      <vt:lpstr>Values</vt:lpstr>
      <vt:lpstr>Supporting early career members</vt:lpstr>
      <vt:lpstr>Supporting early career members</vt:lpstr>
      <vt:lpstr>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 Muscle Society: Supporting science around the globe</dc:title>
  <dc:creator>Catherine Ross</dc:creator>
  <cp:lastModifiedBy>Clare Beach</cp:lastModifiedBy>
  <cp:revision>3</cp:revision>
  <dcterms:created xsi:type="dcterms:W3CDTF">2023-04-11T14:54:21Z</dcterms:created>
  <dcterms:modified xsi:type="dcterms:W3CDTF">2024-04-01T09:22:45Z</dcterms:modified>
</cp:coreProperties>
</file>