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9" r:id="rId2"/>
    <p:sldId id="329" r:id="rId3"/>
    <p:sldId id="330" r:id="rId4"/>
    <p:sldId id="331" r:id="rId5"/>
    <p:sldId id="332" r:id="rId6"/>
    <p:sldId id="334" r:id="rId7"/>
  </p:sldIdLst>
  <p:sldSz cx="9144000" cy="5143500" type="screen16x9"/>
  <p:notesSz cx="9926638" cy="6797675"/>
  <p:defaultTextStyle>
    <a:defPPr>
      <a:defRPr lang="cs-CZ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E8A"/>
    <a:srgbClr val="00297A"/>
    <a:srgbClr val="0025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8" autoAdjust="0"/>
  </p:normalViewPr>
  <p:slideViewPr>
    <p:cSldViewPr>
      <p:cViewPr varScale="1">
        <p:scale>
          <a:sx n="96" d="100"/>
          <a:sy n="96" d="100"/>
        </p:scale>
        <p:origin x="260" y="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83969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5621696" y="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83969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7B0B4DA-3CB2-48F6-8E37-5BE980124874}" type="datetime1">
              <a: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839693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22.06.2021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1" y="645632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83969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5621696" y="645632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839693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75241C-1BB6-462B-A498-C0145BA7E006}" type="slidenum">
              <a:t>‹#›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8408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10430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5621696" y="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10430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1D3E106-0D97-47E7-BA59-4EA2479DBCCE}" type="datetime1">
              <a:rPr lang="cs-CZ"/>
              <a:pPr lvl="0"/>
              <a:t>22.06.2021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Zástupný symbol pro poznámky 4"/>
          <p:cNvSpPr txBox="1">
            <a:spLocks noGrp="1"/>
          </p:cNvSpPr>
          <p:nvPr>
            <p:ph type="body" sz="quarter" idx="3"/>
          </p:nvPr>
        </p:nvSpPr>
        <p:spPr>
          <a:xfrm>
            <a:off x="992206" y="3228705"/>
            <a:ext cx="7942242" cy="30591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1" y="645632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10430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5621696" y="6456320"/>
            <a:ext cx="4302621" cy="3402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104305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0E62599-EC79-4695-AA46-74F4BD07E00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39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816265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1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08133" marR="0" lvl="1" indent="0" algn="l" defTabSz="816265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1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816265" marR="0" lvl="2" indent="0" algn="l" defTabSz="816265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1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224407" marR="0" lvl="3" indent="0" algn="l" defTabSz="816265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1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632540" marR="0" lvl="4" indent="0" algn="l" defTabSz="816265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1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I TITULKA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80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CMI VNITREK 3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80" y="4720516"/>
            <a:ext cx="430319" cy="202098"/>
          </a:xfrm>
          <a:prstGeom prst="rect">
            <a:avLst/>
          </a:prstGeom>
          <a:noFill/>
          <a:ln>
            <a:noFill/>
          </a:ln>
        </p:spPr>
        <p:txBody>
          <a:bodyPr vert="horz" wrap="square" lIns="62977" tIns="31492" rIns="62977" bIns="31492" anchor="t" anchorCtr="1" compatLnSpc="1">
            <a:spAutoFit/>
          </a:bodyPr>
          <a:lstStyle/>
          <a:p>
            <a:pPr marL="0" marR="0" lvl="0" indent="0" algn="ctr" defTabSz="629786" rtl="0" fontAlgn="auto" hangingPunct="1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A833CD-F903-45E3-B233-E3F341CAAAA3}" type="slidenum">
              <a:rPr sz="900"/>
              <a:pPr marL="0" marR="0" lvl="0" indent="0" algn="ctr" defTabSz="629786" rtl="0" fontAlgn="auto" hangingPunct="1">
                <a:lnSpc>
                  <a:spcPct val="100000"/>
                </a:lnSpc>
                <a:spcBef>
                  <a:spcPts val="5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 dirty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84458" y="789553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582" y="4739824"/>
            <a:ext cx="2259944" cy="19692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GB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cs-CZ"/>
              <a:t>1. Prosince 2016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2235" y="4739824"/>
            <a:ext cx="4186604" cy="11583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US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471929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921285" y="76923"/>
            <a:ext cx="7843333" cy="486054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400" b="0" i="0" u="none" strike="noStrike" kern="0" cap="none" spc="0" baseline="0">
                <a:solidFill>
                  <a:schemeClr val="bg1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176422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CMI VNITREK 3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80" y="4720516"/>
            <a:ext cx="430319" cy="202098"/>
          </a:xfrm>
          <a:prstGeom prst="rect">
            <a:avLst/>
          </a:prstGeom>
          <a:noFill/>
          <a:ln>
            <a:noFill/>
          </a:ln>
        </p:spPr>
        <p:txBody>
          <a:bodyPr vert="horz" wrap="square" lIns="62977" tIns="31492" rIns="62977" bIns="31492" anchor="t" anchorCtr="1" compatLnSpc="1">
            <a:spAutoFit/>
          </a:bodyPr>
          <a:lstStyle/>
          <a:p>
            <a:pPr marL="0" marR="0" lvl="0" indent="0" algn="ctr" defTabSz="629786" rtl="0" fontAlgn="auto" hangingPunct="1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A833CD-F903-45E3-B233-E3F341CAAAA3}" type="slidenum">
              <a:rPr sz="900"/>
              <a:pPr marL="0" marR="0" lvl="0" indent="0" algn="ctr" defTabSz="629786" rtl="0" fontAlgn="auto" hangingPunct="1">
                <a:lnSpc>
                  <a:spcPct val="100000"/>
                </a:lnSpc>
                <a:spcBef>
                  <a:spcPts val="5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 dirty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84458" y="789553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582" y="4739824"/>
            <a:ext cx="2259944" cy="19692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GB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cs-CZ"/>
              <a:t>1. Prosince 2016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2235" y="4739824"/>
            <a:ext cx="4186604" cy="11583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US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471929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921285" y="76923"/>
            <a:ext cx="7843333" cy="486054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400" b="0" i="0" u="none" strike="noStrike" kern="0" cap="none" spc="0" baseline="0">
                <a:solidFill>
                  <a:schemeClr val="bg1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1764225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I VNITREK 1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78" y="4665113"/>
            <a:ext cx="430319" cy="349264"/>
          </a:xfrm>
          <a:prstGeom prst="rect">
            <a:avLst/>
          </a:prstGeom>
          <a:noFill/>
          <a:ln>
            <a:noFill/>
          </a:ln>
        </p:spPr>
        <p:txBody>
          <a:bodyPr vert="horz" wrap="square" lIns="71558" tIns="35783" rIns="71558" bIns="35783" anchor="t" anchorCtr="1" compatLnSpc="1">
            <a:spAutoFit/>
          </a:bodyPr>
          <a:lstStyle/>
          <a:p>
            <a:pPr marL="0" marR="0" lvl="0" indent="0" algn="ctr" defTabSz="715586" rtl="0" fontAlgn="auto" hangingPunct="1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FBF4CF4-D94F-4B1A-A8F7-0D34981B439A}" type="slidenum">
              <a:pPr marL="0" marR="0" lvl="0" indent="0" algn="ctr" defTabSz="715586" rtl="0" fontAlgn="auto" hangingPunct="1">
                <a:lnSpc>
                  <a:spcPct val="100000"/>
                </a:lnSpc>
                <a:spcBef>
                  <a:spcPts val="597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65537" y="897561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76701" tIns="39881" rIns="76701" bIns="39881" anchor="t" anchorCtr="0" compatLnSpc="1"/>
          <a:lstStyle>
            <a:lvl1pPr marL="0" marR="0" lvl="0" indent="0" defTabSz="77925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098371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I VNITREK 2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78" y="4665113"/>
            <a:ext cx="430319" cy="349264"/>
          </a:xfrm>
          <a:prstGeom prst="rect">
            <a:avLst/>
          </a:prstGeom>
          <a:noFill/>
          <a:ln>
            <a:noFill/>
          </a:ln>
        </p:spPr>
        <p:txBody>
          <a:bodyPr vert="horz" wrap="square" lIns="71558" tIns="35783" rIns="71558" bIns="35783" anchor="t" anchorCtr="1" compatLnSpc="1">
            <a:spAutoFit/>
          </a:bodyPr>
          <a:lstStyle/>
          <a:p>
            <a:pPr marL="0" marR="0" lvl="0" indent="0" algn="ctr" defTabSz="715586" rtl="0" fontAlgn="auto" hangingPunct="1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D722BC0-1B44-4FF5-A7EE-FD776D8979A6}" type="slidenum">
              <a:pPr marL="0" marR="0" lvl="0" indent="0" algn="ctr" defTabSz="715586" rtl="0" fontAlgn="auto" hangingPunct="1">
                <a:lnSpc>
                  <a:spcPct val="100000"/>
                </a:lnSpc>
                <a:spcBef>
                  <a:spcPts val="597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65537" y="897561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76701" tIns="39881" rIns="76701" bIns="39881" anchor="t" anchorCtr="0" compatLnSpc="1"/>
          <a:lstStyle>
            <a:lvl1pPr marL="0" marR="0" lvl="0" indent="0" defTabSz="77925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174297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I VNITREK 3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78" y="4665113"/>
            <a:ext cx="430319" cy="349264"/>
          </a:xfrm>
          <a:prstGeom prst="rect">
            <a:avLst/>
          </a:prstGeom>
          <a:noFill/>
          <a:ln>
            <a:noFill/>
          </a:ln>
        </p:spPr>
        <p:txBody>
          <a:bodyPr vert="horz" wrap="square" lIns="71558" tIns="35783" rIns="71558" bIns="35783" anchor="t" anchorCtr="1" compatLnSpc="1">
            <a:spAutoFit/>
          </a:bodyPr>
          <a:lstStyle/>
          <a:p>
            <a:pPr marL="0" marR="0" lvl="0" indent="0" algn="ctr" defTabSz="715586" rtl="0" fontAlgn="auto" hangingPunct="1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A833CD-F903-45E3-B233-E3F341CAAAA3}" type="slidenum">
              <a:pPr marL="0" marR="0" lvl="0" indent="0" algn="ctr" defTabSz="715586" rtl="0" fontAlgn="auto" hangingPunct="1">
                <a:lnSpc>
                  <a:spcPct val="100000"/>
                </a:lnSpc>
                <a:spcBef>
                  <a:spcPts val="597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65537" y="897561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76701" tIns="39881" rIns="76701" bIns="39881" anchor="t" anchorCtr="0" compatLnSpc="1"/>
          <a:lstStyle>
            <a:lvl1pPr marL="0" marR="0" lvl="0" indent="0" defTabSz="77925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5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4363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I ZADEK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66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CMI VNITREK 3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80" y="4720516"/>
            <a:ext cx="430319" cy="202098"/>
          </a:xfrm>
          <a:prstGeom prst="rect">
            <a:avLst/>
          </a:prstGeom>
          <a:noFill/>
          <a:ln>
            <a:noFill/>
          </a:ln>
        </p:spPr>
        <p:txBody>
          <a:bodyPr vert="horz" wrap="square" lIns="62977" tIns="31492" rIns="62977" bIns="31492" anchor="t" anchorCtr="1" compatLnSpc="1">
            <a:spAutoFit/>
          </a:bodyPr>
          <a:lstStyle/>
          <a:p>
            <a:pPr marL="0" marR="0" lvl="0" indent="0" algn="ctr" defTabSz="629786" rtl="0" fontAlgn="auto" hangingPunct="1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A833CD-F903-45E3-B233-E3F341CAAAA3}" type="slidenum">
              <a:rPr sz="900"/>
              <a:pPr marL="0" marR="0" lvl="0" indent="0" algn="ctr" defTabSz="629786" rtl="0" fontAlgn="auto" hangingPunct="1">
                <a:lnSpc>
                  <a:spcPct val="100000"/>
                </a:lnSpc>
                <a:spcBef>
                  <a:spcPts val="5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 dirty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84458" y="789553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582" y="4739824"/>
            <a:ext cx="2259944" cy="19692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GB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cs-CZ"/>
              <a:t>1. Prosince 2016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2235" y="4739824"/>
            <a:ext cx="4186604" cy="11583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US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471929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921285" y="76923"/>
            <a:ext cx="7843333" cy="486054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400" b="0" i="0" u="none" strike="noStrike" kern="0" cap="none" spc="0" baseline="0">
                <a:solidFill>
                  <a:schemeClr val="bg1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176422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CMI VNITREK 3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80" y="4720516"/>
            <a:ext cx="430319" cy="202098"/>
          </a:xfrm>
          <a:prstGeom prst="rect">
            <a:avLst/>
          </a:prstGeom>
          <a:noFill/>
          <a:ln>
            <a:noFill/>
          </a:ln>
        </p:spPr>
        <p:txBody>
          <a:bodyPr vert="horz" wrap="square" lIns="62977" tIns="31492" rIns="62977" bIns="31492" anchor="t" anchorCtr="1" compatLnSpc="1">
            <a:spAutoFit/>
          </a:bodyPr>
          <a:lstStyle/>
          <a:p>
            <a:pPr marL="0" marR="0" lvl="0" indent="0" algn="ctr" defTabSz="629786" rtl="0" fontAlgn="auto" hangingPunct="1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A833CD-F903-45E3-B233-E3F341CAAAA3}" type="slidenum">
              <a:rPr sz="900"/>
              <a:pPr marL="0" marR="0" lvl="0" indent="0" algn="ctr" defTabSz="629786" rtl="0" fontAlgn="auto" hangingPunct="1">
                <a:lnSpc>
                  <a:spcPct val="100000"/>
                </a:lnSpc>
                <a:spcBef>
                  <a:spcPts val="5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 dirty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84458" y="789553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582" y="4739824"/>
            <a:ext cx="2259944" cy="19692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GB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cs-CZ"/>
              <a:t>1. Prosince 2016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2235" y="4739824"/>
            <a:ext cx="4186604" cy="11583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US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471929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921285" y="76923"/>
            <a:ext cx="7843333" cy="486054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400" b="0" i="0" u="none" strike="noStrike" kern="0" cap="none" spc="0" baseline="0">
                <a:solidFill>
                  <a:schemeClr val="bg1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1764225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CMI VNITREK 3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80" y="4720516"/>
            <a:ext cx="430319" cy="202098"/>
          </a:xfrm>
          <a:prstGeom prst="rect">
            <a:avLst/>
          </a:prstGeom>
          <a:noFill/>
          <a:ln>
            <a:noFill/>
          </a:ln>
        </p:spPr>
        <p:txBody>
          <a:bodyPr vert="horz" wrap="square" lIns="62977" tIns="31492" rIns="62977" bIns="31492" anchor="t" anchorCtr="1" compatLnSpc="1">
            <a:spAutoFit/>
          </a:bodyPr>
          <a:lstStyle/>
          <a:p>
            <a:pPr marL="0" marR="0" lvl="0" indent="0" algn="ctr" defTabSz="629786" rtl="0" fontAlgn="auto" hangingPunct="1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A833CD-F903-45E3-B233-E3F341CAAAA3}" type="slidenum">
              <a:rPr sz="900"/>
              <a:pPr marL="0" marR="0" lvl="0" indent="0" algn="ctr" defTabSz="629786" rtl="0" fontAlgn="auto" hangingPunct="1">
                <a:lnSpc>
                  <a:spcPct val="100000"/>
                </a:lnSpc>
                <a:spcBef>
                  <a:spcPts val="5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 dirty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84458" y="789553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582" y="4739824"/>
            <a:ext cx="2259944" cy="19692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GB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cs-CZ"/>
              <a:t>1. Prosince 2016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2235" y="4739824"/>
            <a:ext cx="4186604" cy="11583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US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471929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921285" y="76923"/>
            <a:ext cx="7843333" cy="486054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400" b="0" i="0" u="none" strike="noStrike" kern="0" cap="none" spc="0" baseline="0">
                <a:solidFill>
                  <a:schemeClr val="bg1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176422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CMI VNITREK 3 CZ">
    <p:bg>
      <p:bgPr>
        <a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/>
          <p:nvPr/>
        </p:nvSpPr>
        <p:spPr>
          <a:xfrm>
            <a:off x="8713680" y="4720516"/>
            <a:ext cx="430319" cy="202098"/>
          </a:xfrm>
          <a:prstGeom prst="rect">
            <a:avLst/>
          </a:prstGeom>
          <a:noFill/>
          <a:ln>
            <a:noFill/>
          </a:ln>
        </p:spPr>
        <p:txBody>
          <a:bodyPr vert="horz" wrap="square" lIns="62977" tIns="31492" rIns="62977" bIns="31492" anchor="t" anchorCtr="1" compatLnSpc="1">
            <a:spAutoFit/>
          </a:bodyPr>
          <a:lstStyle/>
          <a:p>
            <a:pPr marL="0" marR="0" lvl="0" indent="0" algn="ctr" defTabSz="629786" rtl="0" fontAlgn="auto" hangingPunct="1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5A833CD-F903-45E3-B233-E3F341CAAAA3}" type="slidenum">
              <a:rPr sz="900"/>
              <a:pPr marL="0" marR="0" lvl="0" indent="0" algn="ctr" defTabSz="629786" rtl="0" fontAlgn="auto" hangingPunct="1">
                <a:lnSpc>
                  <a:spcPct val="100000"/>
                </a:lnSpc>
                <a:spcBef>
                  <a:spcPts val="525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cs-CZ" sz="900" b="1" i="0" u="none" strike="noStrike" kern="1200" cap="none" spc="0" baseline="0" dirty="0">
              <a:solidFill>
                <a:srgbClr val="0067A8"/>
              </a:solidFill>
              <a:uFillTx/>
              <a:latin typeface="Tahoma" pitchFamily="34"/>
            </a:endParaRPr>
          </a:p>
        </p:txBody>
      </p:sp>
      <p:sp>
        <p:nvSpPr>
          <p:cNvPr id="3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384458" y="789553"/>
            <a:ext cx="8374154" cy="3726410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0" cap="none" spc="0" baseline="0">
                <a:solidFill>
                  <a:srgbClr val="000000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582" y="4739824"/>
            <a:ext cx="2259944" cy="19692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GB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cs-CZ"/>
              <a:t>1. Prosince 2016</a:t>
            </a: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42235" y="4739824"/>
            <a:ext cx="4186604" cy="11583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 eaLnBrk="1" hangingPunct="1">
              <a:defRPr lang="en-US" sz="900" b="0" i="0" u="none" strike="noStrike" kern="0" cap="none" spc="0" baseline="0" dirty="0" smtClean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4719290"/>
            <a:ext cx="91440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ástupný symbol pro obsah 2"/>
          <p:cNvSpPr txBox="1">
            <a:spLocks noGrp="1"/>
          </p:cNvSpPr>
          <p:nvPr>
            <p:ph sz="quarter" idx="4294967295"/>
          </p:nvPr>
        </p:nvSpPr>
        <p:spPr>
          <a:xfrm>
            <a:off x="921285" y="76923"/>
            <a:ext cx="7843333" cy="486054"/>
          </a:xfrm>
          <a:prstGeom prst="rect">
            <a:avLst/>
          </a:prstGeom>
          <a:noFill/>
          <a:ln>
            <a:noFill/>
          </a:ln>
        </p:spPr>
        <p:txBody>
          <a:bodyPr vert="horz" wrap="square" lIns="67503" tIns="35099" rIns="67503" bIns="35099" anchor="t" anchorCtr="0" compatLnSpc="1"/>
          <a:lstStyle>
            <a:lvl1pPr marL="0" marR="0" lvl="0" indent="0" defTabSz="68581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2400" b="0" i="0" u="none" strike="noStrike" kern="0" cap="none" spc="0" baseline="0">
                <a:solidFill>
                  <a:schemeClr val="bg1"/>
                </a:solidFill>
                <a:uFillTx/>
                <a:latin typeface="Arial" pitchFamily="34"/>
                <a:cs typeface="Arial" pitchFamily="34"/>
              </a:defRPr>
            </a:lvl1pPr>
          </a:lstStyle>
          <a:p>
            <a:pPr lvl="0"/>
            <a:r>
              <a:rPr lang="cs-CZ" dirty="0"/>
              <a:t>Klepnutím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176422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411"/>
            <a:ext cx="1966235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691680" y="57191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</a:rPr>
              <a:t>Rozsah žádosti o notifikaci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15008" y="1275606"/>
            <a:ext cx="874948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u="sng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769B497-DEA0-4AC1-A432-3F5F0CB8C024}"/>
              </a:ext>
            </a:extLst>
          </p:cNvPr>
          <p:cNvSpPr txBox="1"/>
          <p:nvPr/>
        </p:nvSpPr>
        <p:spPr>
          <a:xfrm>
            <a:off x="179512" y="915566"/>
            <a:ext cx="8856984" cy="36933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8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Rozsah činností posuzování shody </a:t>
            </a:r>
            <a:endParaRPr lang="cs-CZ" sz="1800" dirty="0">
              <a:solidFill>
                <a:srgbClr val="002E8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0170"/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Všechny činnosti posuzování shody podle nařízení MDR, tj. založené na </a:t>
            </a:r>
          </a:p>
          <a:p>
            <a:pPr marL="268288" indent="1588"/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systému řízení kvality </a:t>
            </a:r>
          </a:p>
          <a:p>
            <a:pPr marL="268288" indent="1588"/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posouzení technické dokumentace </a:t>
            </a:r>
          </a:p>
          <a:p>
            <a:pPr marL="554038" indent="-285750">
              <a:buFontTx/>
              <a:buChar char="-"/>
            </a:pP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zabezpečování kvality výroby</a:t>
            </a:r>
          </a:p>
          <a:p>
            <a:pPr marL="268288"/>
            <a:endParaRPr lang="cs-CZ" sz="800" dirty="0">
              <a:solidFill>
                <a:srgbClr val="002E8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cs-CZ" sz="18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Rozsah tříd zdravotnických prostředků </a:t>
            </a:r>
            <a:endParaRPr lang="cs-CZ" sz="1800" dirty="0">
              <a:solidFill>
                <a:srgbClr val="002E8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7313">
              <a:spcAft>
                <a:spcPts val="600"/>
              </a:spcAft>
            </a:pP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ZP jsou rozděleny do tříd I, </a:t>
            </a:r>
            <a:r>
              <a:rPr lang="cs-CZ" sz="1400" dirty="0" err="1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IIa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dirty="0" err="1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IIb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III zohledňujících určený účel každého ZP a rizika s ním související. </a:t>
            </a:r>
            <a:b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ČMI v první fázi požádal o notifikaci pokrývající třídy </a:t>
            </a:r>
            <a:r>
              <a:rPr lang="cs-CZ" sz="1400" b="1" dirty="0" err="1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(sterilní stav), </a:t>
            </a:r>
            <a:r>
              <a:rPr lang="cs-CZ" sz="1400" b="1" dirty="0" err="1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(měřicí funkce), </a:t>
            </a:r>
            <a:r>
              <a:rPr lang="cs-CZ" sz="14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(chirurgické nástroje pro opakované použití), </a:t>
            </a:r>
            <a:r>
              <a:rPr lang="cs-CZ" sz="1400" b="1" dirty="0" err="1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IIa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400" b="1" dirty="0" err="1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IIb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tedy prostředky s nižším rizikem. Připravováno rozšíření pro třídu </a:t>
            </a:r>
            <a:r>
              <a:rPr lang="cs-CZ" sz="14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87313">
              <a:spcAft>
                <a:spcPts val="600"/>
              </a:spcAft>
            </a:pPr>
            <a:endParaRPr lang="cs-CZ" sz="800" dirty="0">
              <a:solidFill>
                <a:srgbClr val="002E8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8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Rozsah druhů zdravotnických prostředků </a:t>
            </a:r>
            <a:endParaRPr lang="cs-CZ" sz="1800" dirty="0">
              <a:solidFill>
                <a:srgbClr val="002E8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7313" algn="just"/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Speciální kódy pro typologii druhů ZP zajišťující, aby OS byl plně způsobilý pro ZP, který má posuzovat. Sestává z kódů </a:t>
            </a:r>
            <a:r>
              <a:rPr lang="cs-CZ" sz="14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MDA / MDN 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reflektují konstrukci a určený účel prostředku a průřezových kódů, které reflektují konkrétní vlastnosti (</a:t>
            </a:r>
            <a:r>
              <a:rPr lang="cs-CZ" sz="14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MDS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a specifické technologie nebo postupy (</a:t>
            </a:r>
            <a:r>
              <a:rPr lang="cs-CZ" sz="1400" b="1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MDT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  <a:p>
            <a:pPr marL="87313" algn="just"/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Rozsah žádosti ČMI zahrnuje dále uvedené kódy</a:t>
            </a:r>
            <a:r>
              <a:rPr lang="cs-CZ" sz="1400" dirty="0">
                <a:solidFill>
                  <a:srgbClr val="002E8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400" dirty="0">
                <a:solidFill>
                  <a:srgbClr val="002E8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(viz též </a:t>
            </a:r>
            <a:r>
              <a:rPr lang="cs-CZ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https://www.cmi.cz/node/1467)</a:t>
            </a:r>
            <a:endParaRPr lang="cs-CZ" sz="1400" b="1" dirty="0">
              <a:solidFill>
                <a:srgbClr val="002E8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900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411"/>
            <a:ext cx="1966235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0928816-689A-4F80-85F9-722C873C9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31540"/>
              </p:ext>
            </p:extLst>
          </p:nvPr>
        </p:nvGraphicFramePr>
        <p:xfrm>
          <a:off x="467544" y="699542"/>
          <a:ext cx="8208912" cy="4032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874">
                  <a:extLst>
                    <a:ext uri="{9D8B030D-6E8A-4147-A177-3AD203B41FA5}">
                      <a16:colId xmlns:a16="http://schemas.microsoft.com/office/drawing/2014/main" val="885636400"/>
                    </a:ext>
                  </a:extLst>
                </a:gridCol>
                <a:gridCol w="6925038">
                  <a:extLst>
                    <a:ext uri="{9D8B030D-6E8A-4147-A177-3AD203B41FA5}">
                      <a16:colId xmlns:a16="http://schemas.microsoft.com/office/drawing/2014/main" val="907314939"/>
                    </a:ext>
                  </a:extLst>
                </a:gridCol>
              </a:tblGrid>
              <a:tr h="223402">
                <a:tc gridSpan="2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FFFF00"/>
                          </a:solidFill>
                          <a:effectLst/>
                        </a:rPr>
                        <a:t>A. AKTIVNÍ PROSTŘEDKY</a:t>
                      </a:r>
                      <a:endParaRPr lang="cs-CZ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032193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MDA KÓD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>
                          <a:effectLst/>
                        </a:rPr>
                        <a:t>Aktivní </a:t>
                      </a:r>
                      <a:r>
                        <a:rPr lang="cs-CZ" sz="1100" b="1" dirty="0" err="1">
                          <a:effectLst/>
                        </a:rPr>
                        <a:t>neimplantabilní</a:t>
                      </a:r>
                      <a:r>
                        <a:rPr lang="cs-CZ" sz="1100" b="1" dirty="0">
                          <a:effectLst/>
                        </a:rPr>
                        <a:t> prostředky pro zobrazování, monitorování a/nebo diagnostiku</a:t>
                      </a:r>
                      <a:endParaRPr lang="cs-CZ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3889011415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0201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zobrazovací prostředky využívající ionizující záření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2025652012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0202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Aktivní </a:t>
                      </a:r>
                      <a:r>
                        <a:rPr lang="cs-CZ" sz="1100" dirty="0" err="1">
                          <a:effectLst/>
                        </a:rPr>
                        <a:t>neimplantabilní</a:t>
                      </a:r>
                      <a:r>
                        <a:rPr lang="cs-CZ" sz="1100" dirty="0">
                          <a:effectLst/>
                        </a:rPr>
                        <a:t> zobrazovací prostředky využívající neionizující záření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4110913210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0203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prostředky pro monitorování životně důležitých fyziologických parametrů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1234158372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0204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Jiné aktivní neimplantabilní prostředky pro monitorování a/nebo diagnostiku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2954128080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1691151618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MDA KÓD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b="1" dirty="0">
                          <a:effectLst/>
                        </a:rPr>
                        <a:t>Aktivní </a:t>
                      </a:r>
                      <a:r>
                        <a:rPr lang="cs-CZ" sz="1100" b="1" dirty="0" err="1">
                          <a:effectLst/>
                        </a:rPr>
                        <a:t>neimplantabilní</a:t>
                      </a:r>
                      <a:r>
                        <a:rPr lang="cs-CZ" sz="1100" b="1" dirty="0">
                          <a:effectLst/>
                        </a:rPr>
                        <a:t> terapeutické prostředky a obecné aktivní </a:t>
                      </a:r>
                      <a:r>
                        <a:rPr lang="cs-CZ" sz="1100" b="1" dirty="0" err="1">
                          <a:effectLst/>
                        </a:rPr>
                        <a:t>neimplantabilní</a:t>
                      </a:r>
                      <a:r>
                        <a:rPr lang="cs-CZ" sz="1100" b="1" dirty="0">
                          <a:effectLst/>
                        </a:rPr>
                        <a:t> prostředky</a:t>
                      </a:r>
                      <a:endParaRPr lang="cs-CZ" sz="11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502165648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0301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prostředky využívající ionizující záření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2028537086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0302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Aktivní </a:t>
                      </a:r>
                      <a:r>
                        <a:rPr lang="cs-CZ" sz="1100" dirty="0" err="1">
                          <a:effectLst/>
                        </a:rPr>
                        <a:t>neimplantabilní</a:t>
                      </a:r>
                      <a:r>
                        <a:rPr lang="cs-CZ" sz="1100" dirty="0">
                          <a:effectLst/>
                        </a:rPr>
                        <a:t> prostředky využívající neionizující záření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4259656276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0305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prostředky pro stimulaci nebo inhibici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3431620033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0307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dýchací prostředky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3051465927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0310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prostředky pro uši, nos a krk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549014903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0311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dentální prostředky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2510410862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0312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Jiné aktivní </a:t>
                      </a:r>
                      <a:r>
                        <a:rPr lang="cs-CZ" sz="1100" dirty="0" err="1">
                          <a:effectLst/>
                        </a:rPr>
                        <a:t>neimplantabilní</a:t>
                      </a:r>
                      <a:r>
                        <a:rPr lang="cs-CZ" sz="1100" dirty="0">
                          <a:effectLst/>
                        </a:rPr>
                        <a:t> chirurgické prostředky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3076692832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0315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Software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3906698794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0316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Systém dodávky medicinálních plynů a jejich součásti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2194209877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0317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Aktivní neimplantabilní prostředky pro čištění, dezinfekci a sterilizaci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2268097162"/>
                  </a:ext>
                </a:extLst>
              </a:tr>
              <a:tr h="21161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>
                          <a:effectLst/>
                        </a:rPr>
                        <a:t>MDA 0318</a:t>
                      </a:r>
                      <a:endPara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100" dirty="0">
                          <a:effectLst/>
                        </a:rPr>
                        <a:t>Jiné aktivní </a:t>
                      </a:r>
                      <a:r>
                        <a:rPr lang="cs-CZ" sz="1100" dirty="0" err="1">
                          <a:effectLst/>
                        </a:rPr>
                        <a:t>neimplantabilní</a:t>
                      </a:r>
                      <a:r>
                        <a:rPr lang="cs-CZ" sz="1100" dirty="0">
                          <a:effectLst/>
                        </a:rPr>
                        <a:t> prostředky</a:t>
                      </a:r>
                      <a:endPara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020" marR="65020" marT="0" marB="0" anchor="ctr"/>
                </a:tc>
                <a:extLst>
                  <a:ext uri="{0D108BD9-81ED-4DB2-BD59-A6C34878D82A}">
                    <a16:rowId xmlns:a16="http://schemas.microsoft.com/office/drawing/2014/main" val="3571896286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46D4B97-CF65-4AB3-96BD-E346E7DCB03E}"/>
              </a:ext>
            </a:extLst>
          </p:cNvPr>
          <p:cNvSpPr txBox="1"/>
          <p:nvPr/>
        </p:nvSpPr>
        <p:spPr>
          <a:xfrm>
            <a:off x="2123728" y="40411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MDA kódy – podaná žádost </a:t>
            </a:r>
          </a:p>
        </p:txBody>
      </p:sp>
    </p:spTree>
    <p:extLst>
      <p:ext uri="{BB962C8B-B14F-4D97-AF65-F5344CB8AC3E}">
        <p14:creationId xmlns:p14="http://schemas.microsoft.com/office/powerpoint/2010/main" val="2740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411"/>
            <a:ext cx="1966235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46D4B97-CF65-4AB3-96BD-E346E7DCB03E}"/>
              </a:ext>
            </a:extLst>
          </p:cNvPr>
          <p:cNvSpPr txBox="1"/>
          <p:nvPr/>
        </p:nvSpPr>
        <p:spPr>
          <a:xfrm>
            <a:off x="2123728" y="40411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MDN kódy – podaná žádost 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2A928D5A-52C5-470E-851B-1AF789944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702026"/>
              </p:ext>
            </p:extLst>
          </p:nvPr>
        </p:nvGraphicFramePr>
        <p:xfrm>
          <a:off x="287524" y="1059582"/>
          <a:ext cx="8568952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0184">
                  <a:extLst>
                    <a:ext uri="{9D8B030D-6E8A-4147-A177-3AD203B41FA5}">
                      <a16:colId xmlns:a16="http://schemas.microsoft.com/office/drawing/2014/main" val="900468905"/>
                    </a:ext>
                  </a:extLst>
                </a:gridCol>
                <a:gridCol w="7228768">
                  <a:extLst>
                    <a:ext uri="{9D8B030D-6E8A-4147-A177-3AD203B41FA5}">
                      <a16:colId xmlns:a16="http://schemas.microsoft.com/office/drawing/2014/main" val="3068749088"/>
                    </a:ext>
                  </a:extLst>
                </a:gridCol>
              </a:tblGrid>
              <a:tr h="237277">
                <a:tc gridSpan="2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FFFF00"/>
                          </a:solidFill>
                          <a:effectLst/>
                        </a:rPr>
                        <a:t>B. NEAKTIVNÍ PROSTŘEDKY</a:t>
                      </a:r>
                      <a:endParaRPr lang="cs-CZ" sz="14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819270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rgbClr val="FFFF00"/>
                          </a:solidFill>
                          <a:effectLst/>
                        </a:rPr>
                        <a:t>MDN KÓD</a:t>
                      </a:r>
                      <a:endParaRPr lang="cs-CZ" sz="1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Neaktivní implantáty a dlouhodobé chirurgicky invazivní prostředky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9634140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1102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Neaktivní osteo- a ortopedické implantáty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0388930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1103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Neaktivní zubní implantáty a stomatologické materiály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7396636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5500972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rgbClr val="FFFF00"/>
                          </a:solidFill>
                          <a:effectLst/>
                        </a:rPr>
                        <a:t>MDN KÓD</a:t>
                      </a:r>
                      <a:endParaRPr lang="cs-CZ" sz="1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 b="1" dirty="0">
                          <a:effectLst/>
                        </a:rPr>
                        <a:t>Neaktivní </a:t>
                      </a:r>
                      <a:r>
                        <a:rPr lang="cs-CZ" sz="1200" b="1" dirty="0" err="1">
                          <a:effectLst/>
                        </a:rPr>
                        <a:t>neimplantabilní</a:t>
                      </a:r>
                      <a:r>
                        <a:rPr lang="cs-CZ" sz="1200" b="1" dirty="0">
                          <a:effectLst/>
                        </a:rPr>
                        <a:t> prostředky</a:t>
                      </a:r>
                      <a:endParaRPr lang="cs-CZ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2070482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1205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Neaktivní neimplantabilní ortopedické a rehabilitační prostředky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955213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1207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Neaktivní neimplantabilní diagnostické prostředky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4861363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1208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Neaktivní neimplantabilní nástroje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3251295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1209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Neaktivní neimplantabilní stomatologické materiály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6074827"/>
                  </a:ext>
                </a:extLst>
              </a:tr>
              <a:tr h="23727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1211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Neaktivní neimplantabilní prostředky pro čištění, dezinfekci a oplachování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8687984"/>
                  </a:ext>
                </a:extLst>
              </a:tr>
              <a:tr h="486297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>
                          <a:effectLst/>
                        </a:rPr>
                        <a:t>MDN 1214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effectLst/>
                        </a:rPr>
                        <a:t>Obecné neaktivní </a:t>
                      </a:r>
                      <a:r>
                        <a:rPr lang="cs-CZ" sz="1200" dirty="0" err="1">
                          <a:effectLst/>
                        </a:rPr>
                        <a:t>neimplantabilní</a:t>
                      </a:r>
                      <a:r>
                        <a:rPr lang="cs-CZ" sz="1200" dirty="0">
                          <a:effectLst/>
                        </a:rPr>
                        <a:t> prostředky používané ve zdravotnictví a jiné neaktivní </a:t>
                      </a:r>
                      <a:r>
                        <a:rPr lang="cs-CZ" sz="1200" dirty="0" err="1">
                          <a:effectLst/>
                        </a:rPr>
                        <a:t>neimplantabilní</a:t>
                      </a:r>
                      <a:r>
                        <a:rPr lang="cs-CZ" sz="1200" dirty="0">
                          <a:effectLst/>
                        </a:rPr>
                        <a:t> prostředky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9605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59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411"/>
            <a:ext cx="1966235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46D4B97-CF65-4AB3-96BD-E346E7DCB03E}"/>
              </a:ext>
            </a:extLst>
          </p:cNvPr>
          <p:cNvSpPr txBox="1"/>
          <p:nvPr/>
        </p:nvSpPr>
        <p:spPr>
          <a:xfrm>
            <a:off x="2123728" y="40411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MDS a MDT kódy – podaná žádost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8ACA350-17A2-42ED-967B-E851C7623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51943"/>
              </p:ext>
            </p:extLst>
          </p:nvPr>
        </p:nvGraphicFramePr>
        <p:xfrm>
          <a:off x="467544" y="699542"/>
          <a:ext cx="8208912" cy="4126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3874">
                  <a:extLst>
                    <a:ext uri="{9D8B030D-6E8A-4147-A177-3AD203B41FA5}">
                      <a16:colId xmlns:a16="http://schemas.microsoft.com/office/drawing/2014/main" val="2895563734"/>
                    </a:ext>
                  </a:extLst>
                </a:gridCol>
                <a:gridCol w="6925038">
                  <a:extLst>
                    <a:ext uri="{9D8B030D-6E8A-4147-A177-3AD203B41FA5}">
                      <a16:colId xmlns:a16="http://schemas.microsoft.com/office/drawing/2014/main" val="4215614510"/>
                    </a:ext>
                  </a:extLst>
                </a:gridCol>
              </a:tblGrid>
              <a:tr h="23460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200" dirty="0">
                          <a:solidFill>
                            <a:srgbClr val="FFFF00"/>
                          </a:solidFill>
                          <a:effectLst/>
                        </a:rPr>
                        <a:t>C. HORIZONTÁLNÍ KÓDY</a:t>
                      </a:r>
                      <a:endParaRPr lang="cs-CZ" sz="12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845046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solidFill>
                            <a:srgbClr val="FFFF00"/>
                          </a:solidFill>
                          <a:effectLst/>
                        </a:rPr>
                        <a:t>MDS KÓD</a:t>
                      </a:r>
                      <a:endParaRPr lang="cs-CZ" sz="1050" baseline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baseline="0" dirty="0">
                          <a:effectLst/>
                        </a:rPr>
                        <a:t>Prostředky s konkrétními vlastnostmi</a:t>
                      </a:r>
                      <a:endParaRPr lang="cs-CZ" sz="1050" b="1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1280018031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MDS 1005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ve sterilním stavu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4224257381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MDS 1006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Chirurgické nástroje pro opakované použití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3056121927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MDS 1007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obsahující nanomateriál nebo z něj sestávající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1190778903"/>
                  </a:ext>
                </a:extLst>
              </a:tr>
              <a:tr h="327442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MDS 1009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Prostředky, které obsahují software/využívají software/jsou ovládány softwarem, včetně prostředků určených ke kontrole, monitorování nebo přímému ovlivňování účinnosti aktivních nebo aktivních </a:t>
                      </a:r>
                      <a:r>
                        <a:rPr lang="cs-CZ" sz="1050" baseline="0" dirty="0" err="1">
                          <a:effectLst/>
                        </a:rPr>
                        <a:t>implantabilních</a:t>
                      </a:r>
                      <a:r>
                        <a:rPr lang="cs-CZ" sz="1050" baseline="0" dirty="0">
                          <a:effectLst/>
                        </a:rPr>
                        <a:t> prostředků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3528242222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MDS 1010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00" baseline="0" dirty="0">
                          <a:effectLst/>
                          <a:highlight>
                            <a:srgbClr val="FFFF00"/>
                          </a:highlight>
                        </a:rPr>
                        <a:t>Prostředky s měřicí funkcí</a:t>
                      </a:r>
                      <a:endParaRPr lang="cs-CZ" sz="1000" baseline="0" dirty="0">
                        <a:effectLst/>
                        <a:highlight>
                          <a:srgbClr val="FFFF00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480767123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MDS 1011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 systémech nebo soupravách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3392423240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MDS 1012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Výrobky bez určeného léčebného účelu uvedené v příloze XVI nařízení (EU) 2017/745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503257417"/>
                  </a:ext>
                </a:extLst>
              </a:tr>
              <a:tr h="140204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00" baseline="0" dirty="0">
                          <a:effectLst/>
                        </a:rPr>
                        <a:t> </a:t>
                      </a:r>
                      <a:endParaRPr lang="cs-CZ" sz="100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1606868524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solidFill>
                            <a:srgbClr val="FFFF00"/>
                          </a:solidFill>
                          <a:effectLst/>
                        </a:rPr>
                        <a:t>MDT KÓD</a:t>
                      </a:r>
                      <a:endParaRPr lang="cs-CZ" sz="1050" baseline="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="1" baseline="0" dirty="0">
                          <a:effectLst/>
                        </a:rPr>
                        <a:t>Prostředky, u nichž jsou použity specifické technologie nebo postupy</a:t>
                      </a:r>
                      <a:endParaRPr lang="cs-CZ" sz="1050" b="1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2045054591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2001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s použitím zpracování kovů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3565283087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2002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s použitím zpracování plastů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507326138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2003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s použitím zpracování nekovových minerálních látek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852116527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2004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s použitím zpracování nekovových neminerálních látek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815545391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2005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s použitím biotechnologie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3522233641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2006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s použitím chemického zpracování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1662816674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2008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v čistých prostorách a souvisejících kontrolovaných prostředích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3944379036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2010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 vyrobené s použitím elektronických součástí, včetně komunikačních zařízení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937858001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>
                          <a:effectLst/>
                        </a:rPr>
                        <a:t>MDT 2011</a:t>
                      </a:r>
                      <a:endParaRPr lang="cs-CZ" sz="1050" baseline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Prostředky, které vyžadují balení, včetně označení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1683504018"/>
                  </a:ext>
                </a:extLst>
              </a:tr>
              <a:tr h="189011"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MDT 2012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cs-CZ" sz="1050" baseline="0" dirty="0">
                          <a:effectLst/>
                        </a:rPr>
                        <a:t>Prostředky, které vyžadují instalaci, obnovu</a:t>
                      </a:r>
                      <a:endParaRPr lang="cs-CZ" sz="1050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 anchor="ctr"/>
                </a:tc>
                <a:extLst>
                  <a:ext uri="{0D108BD9-81ED-4DB2-BD59-A6C34878D82A}">
                    <a16:rowId xmlns:a16="http://schemas.microsoft.com/office/drawing/2014/main" val="2154712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94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411"/>
            <a:ext cx="1966235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46D4B97-CF65-4AB3-96BD-E346E7DCB03E}"/>
              </a:ext>
            </a:extLst>
          </p:cNvPr>
          <p:cNvSpPr txBox="1"/>
          <p:nvPr/>
        </p:nvSpPr>
        <p:spPr>
          <a:xfrm>
            <a:off x="2123728" y="40411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MDA a MDN kódy – rozšíření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E52840-CF9B-413B-8EF0-1ED0F72C5CA0}"/>
              </a:ext>
            </a:extLst>
          </p:cNvPr>
          <p:cNvSpPr txBox="1"/>
          <p:nvPr/>
        </p:nvSpPr>
        <p:spPr>
          <a:xfrm>
            <a:off x="215516" y="699542"/>
            <a:ext cx="8712968" cy="4057521"/>
          </a:xfrm>
          <a:prstGeom prst="rect">
            <a:avLst/>
          </a:prstGeom>
          <a:noFill/>
          <a:ln w="2222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lvl="1" indent="0" algn="just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MDA kódy</a:t>
            </a:r>
          </a:p>
          <a:p>
            <a:pPr marL="0" marR="0" lvl="1" indent="0" algn="just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Prakticky jisté rozšíření:</a:t>
            </a:r>
          </a:p>
          <a:p>
            <a:pPr marL="896938" marR="0" lvl="1" indent="-89693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MDA 0303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využívající hypertermii/hypotermii</a:t>
            </a:r>
          </a:p>
          <a:p>
            <a:pPr marL="896938" marR="0" lvl="1" indent="-89693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MDA 0304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pro terapii rázovými vlnami (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litotripsii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2E8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96938" marR="0" lvl="1" indent="-896938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MDA 0313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protézy, prostředky pro rehabilitaci a prostředky pro polohování a přepravu pacientů</a:t>
            </a:r>
          </a:p>
          <a:p>
            <a:pPr marL="896938" marR="0" lvl="1" indent="-896938" algn="l" defTabSz="808038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Pravděpodobné rozšíření:</a:t>
            </a:r>
          </a:p>
          <a:p>
            <a:pPr marL="896938" marR="0" lvl="1" indent="-896938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MDA 0308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pro péči o rány a kůži</a:t>
            </a:r>
            <a:endParaRPr kumimoji="0" lang="cs-CZ" sz="1200" b="1" i="0" u="none" strike="noStrike" kern="1200" cap="none" spc="0" normalizeH="0" baseline="0" noProof="0" dirty="0">
              <a:ln>
                <a:noFill/>
              </a:ln>
              <a:solidFill>
                <a:srgbClr val="002E8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96938" marR="0" lvl="1" indent="-896938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MDA 0309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oftalmologické prostředky </a:t>
            </a:r>
          </a:p>
          <a:p>
            <a:pPr marL="896938" marR="0" lvl="1" indent="-896938" algn="l" defTabSz="808038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Zvažované rozšíření s pravděpodobnými problémy s personálním zajištěním:</a:t>
            </a:r>
          </a:p>
          <a:p>
            <a:pPr marL="896938" marR="0" lvl="1" indent="-896938" algn="l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MDA 0306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pro mimotělní oběh, podávání nebo odstraňování látek a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hemaferézu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002E8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96938" marR="0" lvl="1" indent="-896938" algn="l" defTabSz="808038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MDN kódy</a:t>
            </a:r>
          </a:p>
          <a:p>
            <a:pPr marL="0" marR="0" lvl="1" indent="0" algn="just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Prakticky jisté rozšíření:</a:t>
            </a:r>
          </a:p>
          <a:p>
            <a:pPr marL="896938" marR="0" lvl="1" indent="-896938" algn="just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MDN 1202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Neaktivní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pro podávání, vedení a odstraňování látek, včetně prostředků pro dialýzu</a:t>
            </a:r>
          </a:p>
          <a:p>
            <a:pPr marL="896938" marR="0" lvl="1" indent="-896938" algn="just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Pravděpodobné rozšíření:</a:t>
            </a:r>
          </a:p>
          <a:p>
            <a:pPr marL="896938" marR="0" lvl="1" indent="-896938" algn="just" defTabSz="8080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MDN 1201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pro anestezii, akutní a intenzivní péči</a:t>
            </a:r>
          </a:p>
          <a:p>
            <a:pPr marL="896938" marR="0" lvl="1" indent="-896938" algn="just" defTabSz="7604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MDN 1203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zaváděcí katetry, balonkové katetry, vodicí dráty, zavaděče, filtry a související nástroje</a:t>
            </a:r>
          </a:p>
          <a:p>
            <a:pPr marL="896938" marR="0" lvl="1" indent="-896938" algn="just" defTabSz="7604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MDN 1204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pro péči o rány a kůži</a:t>
            </a:r>
          </a:p>
          <a:p>
            <a:pPr marL="896938" marR="0" lvl="1" indent="-896938" algn="just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MDN 1206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oftalmologické prostředky</a:t>
            </a:r>
          </a:p>
          <a:p>
            <a:pPr marL="896938" marR="0" lvl="1" indent="-896938" algn="just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Zvažované rozšíření (s technickými i personálními otazníky)</a:t>
            </a:r>
          </a:p>
          <a:p>
            <a:pPr marL="896938" marR="0" lvl="1" indent="-896938" algn="just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2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MDN 1213	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Neaktivní </a:t>
            </a:r>
            <a:r>
              <a:rPr kumimoji="0" lang="cs-CZ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neimplantabilní</a:t>
            </a:r>
            <a:r>
              <a:rPr kumimoji="0" 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složené z látek určených k zavedení do lidského těla tělním otvorem nebo dermální cestou</a:t>
            </a:r>
          </a:p>
        </p:txBody>
      </p:sp>
    </p:spTree>
    <p:extLst>
      <p:ext uri="{BB962C8B-B14F-4D97-AF65-F5344CB8AC3E}">
        <p14:creationId xmlns:p14="http://schemas.microsoft.com/office/powerpoint/2010/main" val="2227727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40411"/>
            <a:ext cx="1966235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46D4B97-CF65-4AB3-96BD-E346E7DCB03E}"/>
              </a:ext>
            </a:extLst>
          </p:cNvPr>
          <p:cNvSpPr txBox="1"/>
          <p:nvPr/>
        </p:nvSpPr>
        <p:spPr>
          <a:xfrm>
            <a:off x="2123728" y="40411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MDS a MDT kódy – rozšíření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E52840-CF9B-413B-8EF0-1ED0F72C5CA0}"/>
              </a:ext>
            </a:extLst>
          </p:cNvPr>
          <p:cNvSpPr txBox="1"/>
          <p:nvPr/>
        </p:nvSpPr>
        <p:spPr>
          <a:xfrm>
            <a:off x="395536" y="724069"/>
            <a:ext cx="8352928" cy="348557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lvl="1" indent="0" algn="just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MDS kódy</a:t>
            </a:r>
          </a:p>
          <a:p>
            <a:pPr marL="0" marR="0" lvl="1" indent="0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400" b="1" i="0" u="sng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Pravděpodobné rozšíření:</a:t>
            </a:r>
          </a:p>
          <a:p>
            <a:pPr marL="0" marR="0" lvl="1" indent="0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896938" algn="l"/>
              </a:tabLst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MDS 1001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Prostředky obsahující léčivé látky</a:t>
            </a:r>
          </a:p>
          <a:p>
            <a:pPr marL="358775" marR="0" lvl="1" indent="-17938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16075" algn="l"/>
              </a:tabLst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nutné aktivní a široké zapojení farmaceutů </a:t>
            </a:r>
          </a:p>
          <a:p>
            <a:pPr marL="358775" marR="0" lvl="1" indent="-17938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16075" algn="l"/>
              </a:tabLst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 ekonomického hlediska nejdražší kód jak na rozšíření, tak na budoucí provoz  </a:t>
            </a:r>
          </a:p>
          <a:p>
            <a:pPr marL="0" marR="0" lvl="1" indent="0" algn="l" defTabSz="8509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896938" algn="l"/>
              </a:tabLst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MDS 1013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cs-CZ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Implantabilní</a:t>
            </a: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prostředky na zakázku třídy III</a:t>
            </a:r>
          </a:p>
          <a:p>
            <a:pPr marL="358775" marR="0" lvl="1" indent="-17938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16075" algn="l"/>
              </a:tabLst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kód požadovaný pouze úzkým okruhem výrobců</a:t>
            </a:r>
          </a:p>
          <a:p>
            <a:pPr marL="358775" marR="0" lvl="1" indent="-17938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16075" algn="l"/>
              </a:tabLst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 hlediska rozšíření velmi náročný kód, podmíněn rozšířením o rizikovou třídu III</a:t>
            </a:r>
          </a:p>
          <a:p>
            <a:pPr marL="358775" marR="0" lvl="1" indent="-17938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16075" algn="l"/>
              </a:tabLst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obavy, zda výrobci z ČR budou kód využívat (schopni plnit požadavky MDR na tento kód) </a:t>
            </a:r>
          </a:p>
          <a:p>
            <a:pPr marL="0" marR="0" lvl="1" indent="0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endParaRPr kumimoji="0" lang="cs-CZ" sz="800" b="0" i="0" u="none" strike="noStrike" kern="1200" cap="none" spc="0" normalizeH="0" baseline="0" noProof="0" dirty="0">
              <a:ln>
                <a:noFill/>
              </a:ln>
              <a:solidFill>
                <a:srgbClr val="002E8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1" indent="0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1616075" algn="l"/>
              </a:tabLst>
              <a:defRPr/>
            </a:pPr>
            <a:r>
              <a:rPr kumimoji="0" lang="cs-CZ" sz="1400" b="1" i="0" u="sng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Zvažované rozšíření s nízkou pravděpodobností:</a:t>
            </a:r>
          </a:p>
          <a:p>
            <a:pPr marL="896938" marR="0" lvl="1" indent="-89693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896938" algn="l"/>
              </a:tabLst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MDS 1004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Prostředky, které jsou zároveň strojním zařízením podle definice uvedené v čl. 2 druhém pododstavci písm. a) směrnice Evropského parlamentu a Rady 2006/42/ES(1)</a:t>
            </a:r>
          </a:p>
          <a:p>
            <a:pPr marL="896938" marR="0" lvl="1" indent="-89693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896938" algn="l"/>
              </a:tabLst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MDT kód</a:t>
            </a:r>
          </a:p>
          <a:p>
            <a:pPr marL="0" marR="0" lvl="1" indent="0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>
                <a:tab pos="896938" algn="l"/>
              </a:tabLst>
              <a:defRPr/>
            </a:pP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MDT 2007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cs-CZ" sz="1400" b="1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Prostředky, které vyžadují znalosti týkající se výroby léčivých přípravků </a:t>
            </a:r>
          </a:p>
          <a:p>
            <a:pPr marL="358775" marR="0" lvl="1" indent="-179388" algn="l" defTabSz="850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>
                <a:tab pos="1616075" algn="l"/>
              </a:tabLst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</a:t>
            </a:r>
            <a:r>
              <a:rPr kumimoji="0" lang="cs-CZ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elmi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2E8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náročné a drahé „rozšíření“ MDS 1001, řádově nižší počet výrobců z ČR oproti MDS 1001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15E013E-6654-4C8D-AEED-9ECAB0A94D9E}"/>
              </a:ext>
            </a:extLst>
          </p:cNvPr>
          <p:cNvSpPr txBox="1"/>
          <p:nvPr/>
        </p:nvSpPr>
        <p:spPr>
          <a:xfrm>
            <a:off x="395536" y="4332740"/>
            <a:ext cx="8352928" cy="323165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celkem MDR kódů = 71         aktuální žádost celkem kódů = 40             zvažovaných k rozšíření až 16 kódů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8F89F3EF-7B9D-4423-A220-173EF43D3F34}"/>
              </a:ext>
            </a:extLst>
          </p:cNvPr>
          <p:cNvCxnSpPr>
            <a:cxnSpLocks/>
          </p:cNvCxnSpPr>
          <p:nvPr/>
        </p:nvCxnSpPr>
        <p:spPr>
          <a:xfrm>
            <a:off x="2411760" y="4332740"/>
            <a:ext cx="0" cy="32724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21E88F94-73AC-4DD4-9F0E-317589690DA3}"/>
              </a:ext>
            </a:extLst>
          </p:cNvPr>
          <p:cNvCxnSpPr>
            <a:cxnSpLocks/>
          </p:cNvCxnSpPr>
          <p:nvPr/>
        </p:nvCxnSpPr>
        <p:spPr>
          <a:xfrm>
            <a:off x="5724128" y="4332740"/>
            <a:ext cx="0" cy="32316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835336"/>
      </p:ext>
    </p:extLst>
  </p:cSld>
  <p:clrMapOvr>
    <a:masterClrMapping/>
  </p:clrMapOvr>
</p:sld>
</file>

<file path=ppt/theme/theme1.xml><?xml version="1.0" encoding="utf-8"?>
<a:theme xmlns:a="http://schemas.openxmlformats.org/drawingml/2006/main" name="CMI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13894</TotalTime>
  <Words>1015</Words>
  <Application>Microsoft Office PowerPoint</Application>
  <PresentationFormat>Předvádění na obrazovce (16:9)</PresentationFormat>
  <Paragraphs>154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Tahoma</vt:lpstr>
      <vt:lpstr>Times New Roman</vt:lpstr>
      <vt:lpstr>CMI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Gösselová – GraDesi s.r.o.</dc:creator>
  <cp:lastModifiedBy>CMI IIZ</cp:lastModifiedBy>
  <cp:revision>619</cp:revision>
  <cp:lastPrinted>2020-06-11T09:08:37Z</cp:lastPrinted>
  <dcterms:created xsi:type="dcterms:W3CDTF">2015-02-26T13:24:27Z</dcterms:created>
  <dcterms:modified xsi:type="dcterms:W3CDTF">2021-06-22T08:35:04Z</dcterms:modified>
</cp:coreProperties>
</file>