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73" r:id="rId4"/>
    <p:sldId id="349" r:id="rId5"/>
    <p:sldId id="348" r:id="rId6"/>
    <p:sldId id="350" r:id="rId7"/>
    <p:sldId id="345" r:id="rId8"/>
    <p:sldId id="347" r:id="rId9"/>
    <p:sldId id="343" r:id="rId10"/>
    <p:sldId id="344" r:id="rId11"/>
  </p:sldIdLst>
  <p:sldSz cx="9144000" cy="5143500" type="screen16x9"/>
  <p:notesSz cx="6858000" cy="9144000"/>
  <p:defaultTextStyle>
    <a:defPPr>
      <a:defRPr lang="cs-CZ"/>
    </a:defPPr>
    <a:lvl1pPr marL="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6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4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9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5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E"/>
    <a:srgbClr val="D10A11"/>
    <a:srgbClr val="C3C3C3"/>
    <a:srgbClr val="A2A2A2"/>
    <a:srgbClr val="F3F4EF"/>
    <a:srgbClr val="FD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7-424F-AB43-B6895DAE3753}"/>
              </c:ext>
            </c:extLst>
          </c:dPt>
          <c:dPt>
            <c:idx val="1"/>
            <c:bubble3D val="0"/>
            <c:spPr>
              <a:solidFill>
                <a:srgbClr val="E5007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37-424F-AB43-B6895DAE37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'Seznam regitračních poplatků'!$A$32:$A$33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'Seznam regitračních poplatků'!$B$32:$B$33</c:f>
              <c:numCache>
                <c:formatCode>General</c:formatCode>
                <c:ptCount val="2"/>
                <c:pt idx="0">
                  <c:v>391</c:v>
                </c:pt>
                <c:pt idx="1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7-424F-AB43-B6895DAE3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10A1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2-4FC1-8064-715461C9441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2-4FC1-8064-715461C9441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2-4FC1-8064-715461C94416}"/>
              </c:ext>
            </c:extLst>
          </c:dPt>
          <c:dLbls>
            <c:dLbl>
              <c:idx val="2"/>
              <c:layout>
                <c:manualLayout>
                  <c:x val="3.8630589227170567E-2"/>
                  <c:y val="0.134684497332423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71000969101027"/>
                      <c:h val="0.28070663772422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42-4FC1-8064-715461C94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'Seznam regitračních poplatků'!$A$36:$A$38</c:f>
              <c:strCache>
                <c:ptCount val="3"/>
                <c:pt idx="0">
                  <c:v>CZ</c:v>
                </c:pt>
                <c:pt idx="1">
                  <c:v>SK</c:v>
                </c:pt>
                <c:pt idx="2">
                  <c:v>Ostatní</c:v>
                </c:pt>
              </c:strCache>
            </c:strRef>
          </c:cat>
          <c:val>
            <c:numRef>
              <c:f>'Seznam regitračních poplatků'!$B$36:$B$38</c:f>
              <c:numCache>
                <c:formatCode>General</c:formatCode>
                <c:ptCount val="3"/>
                <c:pt idx="0">
                  <c:v>752</c:v>
                </c:pt>
                <c:pt idx="1">
                  <c:v>334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42-4FC1-8064-715461C944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2642276422765"/>
          <c:y val="2.9918807018916596E-2"/>
          <c:w val="0.33011235320686538"/>
          <c:h val="0.9375001002125146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A-4033-A291-1D514EEEA6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A-4033-A291-1D514EEEA6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1A-4033-A291-1D514EEEA6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1A-4033-A291-1D514EEEA6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1A-4033-A291-1D514EEEA6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1A-4033-A291-1D514EEEA60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21A-4033-A291-1D514EEEA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'Seznam regitračních poplatků'!$G$19:$G$24</c:f>
              <c:strCache>
                <c:ptCount val="6"/>
                <c:pt idx="0">
                  <c:v>Lékař</c:v>
                </c:pt>
                <c:pt idx="1">
                  <c:v>Nelékařský zdravotnický personál</c:v>
                </c:pt>
                <c:pt idx="2">
                  <c:v>Výbor + Vyzvaní</c:v>
                </c:pt>
                <c:pt idx="3">
                  <c:v>Student</c:v>
                </c:pt>
                <c:pt idx="4">
                  <c:v>Vystavovatelé</c:v>
                </c:pt>
                <c:pt idx="5">
                  <c:v>Press</c:v>
                </c:pt>
              </c:strCache>
            </c:strRef>
          </c:cat>
          <c:val>
            <c:numRef>
              <c:f>'Seznam regitračních poplatků'!$H$19:$H$24</c:f>
              <c:numCache>
                <c:formatCode>General</c:formatCode>
                <c:ptCount val="6"/>
                <c:pt idx="0">
                  <c:v>846</c:v>
                </c:pt>
                <c:pt idx="1">
                  <c:v>147</c:v>
                </c:pt>
                <c:pt idx="2">
                  <c:v>42</c:v>
                </c:pt>
                <c:pt idx="3">
                  <c:v>54</c:v>
                </c:pt>
                <c:pt idx="4">
                  <c:v>134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1A-4033-A291-1D514EEEA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53172990063234"/>
          <c:y val="4.5195363094793342E-2"/>
          <c:w val="0.35386393405600725"/>
          <c:h val="0.90960895313036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00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'Seznam regitračních poplatků'!$A$41:$A$50</c:f>
              <c:strCache>
                <c:ptCount val="10"/>
                <c:pt idx="0">
                  <c:v>Praha</c:v>
                </c:pt>
                <c:pt idx="1">
                  <c:v>Bratislava</c:v>
                </c:pt>
                <c:pt idx="2">
                  <c:v>Brno</c:v>
                </c:pt>
                <c:pt idx="3">
                  <c:v>Ostrava</c:v>
                </c:pt>
                <c:pt idx="4">
                  <c:v>Košice</c:v>
                </c:pt>
                <c:pt idx="5">
                  <c:v>Olomouc</c:v>
                </c:pt>
                <c:pt idx="6">
                  <c:v>Plzeň</c:v>
                </c:pt>
                <c:pt idx="7">
                  <c:v>Hradec Králové </c:v>
                </c:pt>
                <c:pt idx="8">
                  <c:v>Pardubice</c:v>
                </c:pt>
                <c:pt idx="9">
                  <c:v>Jihlava</c:v>
                </c:pt>
              </c:strCache>
            </c:strRef>
          </c:cat>
          <c:val>
            <c:numRef>
              <c:f>'Seznam regitračních poplatků'!$B$41:$B$50</c:f>
              <c:numCache>
                <c:formatCode>General</c:formatCode>
                <c:ptCount val="10"/>
                <c:pt idx="0">
                  <c:v>322</c:v>
                </c:pt>
                <c:pt idx="1">
                  <c:v>131</c:v>
                </c:pt>
                <c:pt idx="2">
                  <c:v>50</c:v>
                </c:pt>
                <c:pt idx="3">
                  <c:v>31</c:v>
                </c:pt>
                <c:pt idx="4">
                  <c:v>24</c:v>
                </c:pt>
                <c:pt idx="5">
                  <c:v>23</c:v>
                </c:pt>
                <c:pt idx="6">
                  <c:v>16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E-4171-A38F-4DDE1248BE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43440"/>
        <c:axId val="480047376"/>
      </c:barChart>
      <c:catAx>
        <c:axId val="4800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047376"/>
        <c:crosses val="autoZero"/>
        <c:auto val="1"/>
        <c:lblAlgn val="ctr"/>
        <c:lblOffset val="100"/>
        <c:noMultiLvlLbl val="0"/>
      </c:catAx>
      <c:valAx>
        <c:axId val="48004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004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6996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7361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9420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608DC-386A-471E-9379-3D5FBC5FE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5D4CD3-FF47-4632-8E0C-184A3DC76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84520A-449D-4C0D-B369-A60A7F13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69085F-ADCC-4749-9500-CB61C68B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7405EF-9DEE-4616-8B4E-8CABC19E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836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5FF7A-3FDA-4E36-8659-9A3917E4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7F5E4-D832-4F06-9E1B-2D189D2C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7430D5-B639-4A2F-9BC2-0A5F223F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4B4F36-DF97-456B-8166-FB0F3830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5B0205-506A-41F9-BBA9-1C28FDAB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58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E72EF-3181-455C-9D26-8BB1B156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6B3CF8-4722-43E7-AD84-F1FC1463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E7AD4-865D-4D9A-AC25-66DC3E6A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4AB167-FB69-40A1-A877-503C8E9F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98536F-97FD-4CB8-AAEC-EF0006D5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77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C7930-03A7-43AB-B1EC-61E3E4EF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D9147-F4E0-4EE1-877D-A5D719B85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9DE92D-61A9-4B35-85FA-572D935F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FE719-497C-4F55-8D17-77CA507F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EB8A6C-1C11-40A4-B616-225339B6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03272D-D2E1-471A-9128-54E93929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603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EC5DE-E750-44C4-AB38-C812314E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B8796A-5716-4FE9-BAF9-5EBCA556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9FB88E-EEC8-43E2-991E-0C8619918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E88017-D38C-4AD9-92C9-E132FE88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828493-A724-4FAA-8D4C-CBDE253F3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26DA73-47C3-4030-81C0-2AF5186F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1E1D3B-B6A3-494E-AE9E-BC14DFF9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FDC226-A59C-4B69-902A-DA025241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5552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86DA9-642F-49A7-822F-708200E7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DA886B-767A-40FF-B3CE-EE291B19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00CFBF-7DF8-4374-8FF7-566A39DC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7E204C-052C-44D7-A2C3-F643CBB9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0442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7363CA-C682-4EB8-AA0D-836E50FC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6D0A37-6F64-47E8-A6BF-BFEEB3D8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5180E4-D26F-41B5-B60E-F3B8EA78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5676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986A0-D98C-4161-AFB7-981D6712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F552DE-D770-439B-9B2B-2BCCB02D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8DFB0D-B6CB-409F-9E94-C31D802F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D42118-3E5C-43CB-876D-68EFA790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7B66B4-7E33-42E1-B725-270E0B84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66B132-3D2B-46FD-8D01-9D48D4FA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959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30465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0F4CB-40CA-433C-A0D2-B70870B9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E3A90A-B11A-4954-86EF-49F503427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161F0D-49CE-49D1-B1AF-928CAC623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A7E43A-9509-423C-844D-B0B448CA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108B89-9CB4-418D-8D7C-718BB12B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670D2E-5C12-474D-8D4D-7306166F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1606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05EE8-4742-40FD-A770-6327E9D2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C5B0F4-0232-45AF-BF8E-63CF8C1FB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15031-AC1D-4628-8965-A7E81B6B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6C929-3D4F-4B88-BA74-8CBBEAE8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9F3590-93A0-45D4-A547-1E56BB67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0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0C3CFA-1983-4EB4-B3FF-FC61B55FD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6199F3-7068-4C7D-8C86-D6F585058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4672FF-8129-4C1D-A9D3-65249E1C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C7E225-5227-416A-8FE1-E3DA5C8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2866E-EFA0-4574-A915-7B889A04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103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2446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206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6" indent="0">
              <a:buNone/>
              <a:defRPr sz="2000" b="1"/>
            </a:lvl2pPr>
            <a:lvl3pPr marL="914108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14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389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6495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7955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108" indent="0">
              <a:buNone/>
              <a:defRPr sz="1000"/>
            </a:lvl3pPr>
            <a:lvl4pPr marL="1371158" indent="0">
              <a:buNone/>
              <a:defRPr sz="900"/>
            </a:lvl4pPr>
            <a:lvl5pPr marL="1828214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8687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46" indent="0">
              <a:buNone/>
              <a:defRPr sz="2800"/>
            </a:lvl2pPr>
            <a:lvl3pPr marL="914108" indent="0">
              <a:buNone/>
              <a:defRPr sz="2400"/>
            </a:lvl3pPr>
            <a:lvl4pPr marL="1371158" indent="0">
              <a:buNone/>
              <a:defRPr sz="2000"/>
            </a:lvl4pPr>
            <a:lvl5pPr marL="1828214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46" indent="0">
              <a:buNone/>
              <a:defRPr sz="1200"/>
            </a:lvl2pPr>
            <a:lvl3pPr marL="914108" indent="0">
              <a:buNone/>
              <a:defRPr sz="1000"/>
            </a:lvl3pPr>
            <a:lvl4pPr marL="1371158" indent="0">
              <a:buNone/>
              <a:defRPr sz="900"/>
            </a:lvl4pPr>
            <a:lvl5pPr marL="1828214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210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7315-EB3A-408E-A430-A4F45F98F97A}" type="datetimeFigureOut">
              <a:rPr lang="cs-CZ" smtClean="0"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4B80-1EC1-4306-BCB0-A9446E4C9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5" indent="-342785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5" indent="-285659" algn="l" defTabSz="914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0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6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1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9" indent="-228522" algn="l" defTabSz="9141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4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4C7496-6B02-407A-8225-D8F00BB9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86B90C-F838-4D8E-BC54-5A40604F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6B3AF-1281-45DD-94FE-1A87C7A2F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77E42501-ECE4-423A-845A-7EAE7D8E135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579"/>
              <a:t>11.12.2019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8666F9-F3AE-428D-88B9-939F9DC07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723D1-9A52-431B-ADB7-B557EAC6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F265F16B-9909-4213-AF51-609754E070C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579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0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fade/>
  </p:transition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3665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01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1317241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REGISTRACE - STATISTIKA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4CC14B8-02FE-4A03-9529-2027E3A4D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480122"/>
              </p:ext>
            </p:extLst>
          </p:nvPr>
        </p:nvGraphicFramePr>
        <p:xfrm>
          <a:off x="144000" y="2025127"/>
          <a:ext cx="3491896" cy="309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1F85887-7554-4BB5-8E79-8BED55A76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50036"/>
              </p:ext>
            </p:extLst>
          </p:nvPr>
        </p:nvGraphicFramePr>
        <p:xfrm>
          <a:off x="3888416" y="2025127"/>
          <a:ext cx="3491896" cy="311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3C6C51A-91BC-4E35-BF1F-21C831C62C3E}"/>
              </a:ext>
            </a:extLst>
          </p:cNvPr>
          <p:cNvSpPr txBox="1"/>
          <p:nvPr/>
        </p:nvSpPr>
        <p:spPr>
          <a:xfrm>
            <a:off x="6228184" y="4645917"/>
            <a:ext cx="290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E5007E"/>
                </a:solidFill>
              </a:rPr>
              <a:t>Účastníků celkem: </a:t>
            </a:r>
            <a:r>
              <a:rPr lang="cs-CZ" sz="2800" b="1" dirty="0">
                <a:solidFill>
                  <a:srgbClr val="E5007E"/>
                </a:solidFill>
              </a:rPr>
              <a:t>1234</a:t>
            </a:r>
            <a:endParaRPr lang="cs-CZ" sz="2000" b="1" dirty="0">
              <a:solidFill>
                <a:srgbClr val="E5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566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1317241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REGISTRACE POPLATKY - STATISTIKA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C012698-EBB5-4FCD-9F86-0E4D855BE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078548"/>
              </p:ext>
            </p:extLst>
          </p:nvPr>
        </p:nvGraphicFramePr>
        <p:xfrm>
          <a:off x="1331640" y="2025127"/>
          <a:ext cx="7668360" cy="311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244BC96-E512-4D19-9C7D-7FC6F42F84FD}"/>
              </a:ext>
            </a:extLst>
          </p:cNvPr>
          <p:cNvSpPr txBox="1"/>
          <p:nvPr/>
        </p:nvSpPr>
        <p:spPr>
          <a:xfrm>
            <a:off x="10982" y="4645917"/>
            <a:ext cx="290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E5007E"/>
                </a:solidFill>
              </a:rPr>
              <a:t>Účastníků celkem: </a:t>
            </a:r>
            <a:r>
              <a:rPr lang="cs-CZ" sz="2800" b="1" dirty="0">
                <a:solidFill>
                  <a:srgbClr val="E5007E"/>
                </a:solidFill>
              </a:rPr>
              <a:t>1234</a:t>
            </a:r>
            <a:endParaRPr lang="cs-CZ" sz="2000" b="1" dirty="0">
              <a:solidFill>
                <a:srgbClr val="E5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3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1317241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REGISTRACE – TOP 10 MĚST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F155CD4-3689-4B2C-AE27-7AA0CB440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473652"/>
              </p:ext>
            </p:extLst>
          </p:nvPr>
        </p:nvGraphicFramePr>
        <p:xfrm>
          <a:off x="144000" y="2025127"/>
          <a:ext cx="8856000" cy="31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5868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1317241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ODBORNÝ PROGRAM - STATISTIKA</a:t>
            </a:r>
          </a:p>
        </p:txBody>
      </p:sp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id="{86860D84-2F7B-437E-B505-661DAA822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59086"/>
              </p:ext>
            </p:extLst>
          </p:nvPr>
        </p:nvGraphicFramePr>
        <p:xfrm>
          <a:off x="144000" y="2067694"/>
          <a:ext cx="885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586506954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434326492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652598745"/>
                    </a:ext>
                  </a:extLst>
                </a:gridCol>
              </a:tblGrid>
              <a:tr h="1710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SEKCE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POČET SEKCÍ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POČET PŘEDNÁŠEK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5354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Plenární zahajovací sekce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34217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Hlavní sympozia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46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28211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Paralelní sympozia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61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90693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Workshopy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14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59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85866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Výukové kurzy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12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39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09241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/>
                        <a:t>Satelitní sympozia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20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03057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E5007E"/>
                          </a:solidFill>
                        </a:rPr>
                        <a:t>CELKEM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E5007E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E5007E"/>
                          </a:solidFill>
                        </a:rPr>
                        <a:t>230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51149"/>
                  </a:ext>
                </a:extLst>
              </a:tr>
              <a:tr h="171019">
                <a:tc>
                  <a:txBody>
                    <a:bodyPr/>
                    <a:lstStyle/>
                    <a:p>
                      <a:r>
                        <a:rPr lang="cs-CZ" sz="1600" dirty="0" err="1"/>
                        <a:t>Posterové</a:t>
                      </a:r>
                      <a:r>
                        <a:rPr lang="cs-CZ" sz="1600" dirty="0"/>
                        <a:t> sekce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102 posterů</a:t>
                      </a:r>
                    </a:p>
                  </a:txBody>
                  <a:tcPr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0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53606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627534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OCENĚNÍ ZA NEJLEPŠÍ 3 POSTERY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8A572-8349-472C-AA1E-BC9ADD179E02}"/>
              </a:ext>
            </a:extLst>
          </p:cNvPr>
          <p:cNvSpPr/>
          <p:nvPr/>
        </p:nvSpPr>
        <p:spPr>
          <a:xfrm>
            <a:off x="0" y="1347614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P001 </a:t>
            </a:r>
            <a:r>
              <a:rPr lang="cs-CZ" sz="1600" b="1" dirty="0"/>
              <a:t>Profil vysokofrekvenčních oscilací a hrotů otiskem mozkové patologie</a:t>
            </a:r>
            <a:br>
              <a:rPr lang="cs-CZ" sz="1400" dirty="0"/>
            </a:br>
            <a:r>
              <a:rPr lang="cs-CZ" sz="1400" u="sng" dirty="0">
                <a:solidFill>
                  <a:srgbClr val="E5007E"/>
                </a:solidFill>
              </a:rPr>
              <a:t>Pešlová E</a:t>
            </a:r>
            <a:r>
              <a:rPr lang="cs-CZ" sz="1400" baseline="30000" dirty="0">
                <a:solidFill>
                  <a:srgbClr val="E5007E"/>
                </a:solidFill>
              </a:rPr>
              <a:t>1</a:t>
            </a:r>
            <a:r>
              <a:rPr lang="cs-CZ" sz="1400" dirty="0"/>
              <a:t>, </a:t>
            </a:r>
            <a:r>
              <a:rPr lang="cs-CZ" sz="1400" dirty="0" err="1"/>
              <a:t>Cimbálník</a:t>
            </a:r>
            <a:r>
              <a:rPr lang="cs-CZ" sz="1400" dirty="0"/>
              <a:t> J</a:t>
            </a:r>
            <a:r>
              <a:rPr lang="cs-CZ" sz="1400" baseline="30000" dirty="0"/>
              <a:t>2</a:t>
            </a:r>
            <a:r>
              <a:rPr lang="cs-CZ" sz="1400" dirty="0"/>
              <a:t>, Doležalová I</a:t>
            </a:r>
            <a:r>
              <a:rPr lang="cs-CZ" sz="1400" baseline="30000" dirty="0"/>
              <a:t>1</a:t>
            </a:r>
            <a:r>
              <a:rPr lang="cs-CZ" sz="1400" dirty="0"/>
              <a:t>, Pail M</a:t>
            </a:r>
            <a:r>
              <a:rPr lang="cs-CZ" sz="1400" baseline="30000" dirty="0"/>
              <a:t>1</a:t>
            </a:r>
            <a:r>
              <a:rPr lang="cs-CZ" sz="1400" dirty="0"/>
              <a:t>, Brázdil M</a:t>
            </a:r>
            <a:r>
              <a:rPr lang="cs-CZ" sz="1400" baseline="30000" dirty="0"/>
              <a:t>1</a:t>
            </a:r>
            <a:br>
              <a:rPr lang="cs-CZ" sz="1600" dirty="0"/>
            </a:br>
            <a:r>
              <a:rPr lang="cs-CZ" sz="1050" i="1" baseline="30000" dirty="0"/>
              <a:t>1</a:t>
            </a:r>
            <a:r>
              <a:rPr lang="cs-CZ" sz="1050" i="1" dirty="0"/>
              <a:t>I.Neurologická klinika Fakultní nemocnice u svaté Anny a LF MU, Brno, ČR; </a:t>
            </a:r>
            <a:r>
              <a:rPr lang="cs-CZ" sz="1050" i="1" baseline="30000" dirty="0"/>
              <a:t>2</a:t>
            </a:r>
            <a:r>
              <a:rPr lang="cs-CZ" sz="1050" i="1" dirty="0"/>
              <a:t>Ústav přístrojové techniky Akademie věd české republiky, Brno, ČR</a:t>
            </a:r>
            <a:endParaRPr lang="cs-CZ" sz="1600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72AD9C0-FF27-45DA-92B0-757F07268247}"/>
              </a:ext>
            </a:extLst>
          </p:cNvPr>
          <p:cNvSpPr/>
          <p:nvPr/>
        </p:nvSpPr>
        <p:spPr>
          <a:xfrm>
            <a:off x="0" y="2139702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P014 </a:t>
            </a:r>
            <a:r>
              <a:rPr lang="cs-CZ" sz="1600" b="1" dirty="0"/>
              <a:t>Roční sledování nemocných s ischemickou cévní mozkovou příhodou léčených </a:t>
            </a:r>
            <a:r>
              <a:rPr lang="cs-CZ" sz="1600" b="1" dirty="0" err="1"/>
              <a:t>rekanalizační</a:t>
            </a:r>
            <a:r>
              <a:rPr lang="cs-CZ" sz="1600" b="1" dirty="0"/>
              <a:t> léčbou</a:t>
            </a:r>
            <a:br>
              <a:rPr lang="cs-CZ" sz="1400" dirty="0"/>
            </a:br>
            <a:r>
              <a:rPr lang="cs-CZ" sz="1400" u="sng" dirty="0">
                <a:solidFill>
                  <a:srgbClr val="E5007E"/>
                </a:solidFill>
              </a:rPr>
              <a:t>Rohan V</a:t>
            </a:r>
            <a:r>
              <a:rPr lang="cs-CZ" sz="1400" baseline="30000" dirty="0">
                <a:solidFill>
                  <a:srgbClr val="E5007E"/>
                </a:solidFill>
              </a:rPr>
              <a:t>1</a:t>
            </a:r>
            <a:r>
              <a:rPr lang="cs-CZ" sz="1400" dirty="0"/>
              <a:t>, Polívka J</a:t>
            </a:r>
            <a:r>
              <a:rPr lang="cs-CZ" sz="1400" baseline="30000" dirty="0"/>
              <a:t>1</a:t>
            </a:r>
            <a:r>
              <a:rPr lang="cs-CZ" sz="1400" dirty="0"/>
              <a:t>, Ševčík P</a:t>
            </a:r>
            <a:r>
              <a:rPr lang="cs-CZ" sz="1400" baseline="30000" dirty="0"/>
              <a:t>1</a:t>
            </a:r>
            <a:r>
              <a:rPr lang="cs-CZ" sz="1400" dirty="0"/>
              <a:t>, Mračková J</a:t>
            </a:r>
            <a:r>
              <a:rPr lang="cs-CZ" sz="1400" baseline="30000" dirty="0"/>
              <a:t>1</a:t>
            </a:r>
            <a:r>
              <a:rPr lang="cs-CZ" sz="1400" dirty="0"/>
              <a:t>, </a:t>
            </a:r>
            <a:r>
              <a:rPr lang="cs-CZ" sz="1400" dirty="0" err="1"/>
              <a:t>Štíbraná</a:t>
            </a:r>
            <a:r>
              <a:rPr lang="cs-CZ" sz="1400" dirty="0"/>
              <a:t> K</a:t>
            </a:r>
            <a:r>
              <a:rPr lang="cs-CZ" sz="1400" baseline="30000" dirty="0"/>
              <a:t>1</a:t>
            </a:r>
            <a:r>
              <a:rPr lang="cs-CZ" sz="1400" dirty="0"/>
              <a:t>, </a:t>
            </a:r>
            <a:r>
              <a:rPr lang="cs-CZ" sz="1400" dirty="0" err="1"/>
              <a:t>Štéla</a:t>
            </a:r>
            <a:r>
              <a:rPr lang="cs-CZ" sz="1400" dirty="0"/>
              <a:t> J</a:t>
            </a:r>
            <a:r>
              <a:rPr lang="cs-CZ" sz="1400" baseline="30000" dirty="0"/>
              <a:t>1</a:t>
            </a:r>
            <a:r>
              <a:rPr lang="cs-CZ" sz="1400" dirty="0"/>
              <a:t>, Kryl M</a:t>
            </a:r>
            <a:r>
              <a:rPr lang="cs-CZ" sz="1400" baseline="30000" dirty="0"/>
              <a:t>2</a:t>
            </a:r>
            <a:r>
              <a:rPr lang="cs-CZ" sz="1400" dirty="0"/>
              <a:t>, Klečková J</a:t>
            </a:r>
            <a:r>
              <a:rPr lang="cs-CZ" sz="1400" baseline="30000" dirty="0"/>
              <a:t>2</a:t>
            </a:r>
            <a:br>
              <a:rPr lang="cs-CZ" sz="1600" dirty="0"/>
            </a:br>
            <a:r>
              <a:rPr lang="cs-CZ" sz="1050" i="1" baseline="30000" dirty="0"/>
              <a:t>1</a:t>
            </a:r>
            <a:r>
              <a:rPr lang="cs-CZ" sz="1050" i="1" dirty="0"/>
              <a:t>Neurologická klinika Fakultní nemocnice Plzeň a Lékařské fakulty v Plzni Univerzita Karlova, Plzeň, ČR; </a:t>
            </a:r>
            <a:r>
              <a:rPr lang="cs-CZ" sz="1050" i="1" baseline="30000" dirty="0"/>
              <a:t>2</a:t>
            </a:r>
            <a:r>
              <a:rPr lang="cs-CZ" sz="1050" i="1" dirty="0"/>
              <a:t>Katedra informatiky a výpočetní techniky Západočeské univerzity Plzeň, ČR</a:t>
            </a:r>
            <a:endParaRPr lang="cs-CZ" sz="16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7721826-570D-4D8D-9F6D-C944AF4B86E0}"/>
              </a:ext>
            </a:extLst>
          </p:cNvPr>
          <p:cNvSpPr/>
          <p:nvPr/>
        </p:nvSpPr>
        <p:spPr>
          <a:xfrm>
            <a:off x="0" y="3078852"/>
            <a:ext cx="9144000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P047 </a:t>
            </a:r>
            <a:r>
              <a:rPr lang="cs-CZ" sz="1600" b="1" dirty="0"/>
              <a:t>Monitorace radiologické aktivity nemoci u pacientů s RS pomocí </a:t>
            </a:r>
            <a:r>
              <a:rPr lang="cs-CZ" sz="1600" b="1" dirty="0" err="1"/>
              <a:t>neurofilament</a:t>
            </a:r>
            <a:r>
              <a:rPr lang="cs-CZ" sz="1600" b="1" dirty="0"/>
              <a:t> v séru</a:t>
            </a:r>
            <a:br>
              <a:rPr lang="cs-CZ" sz="1400" dirty="0"/>
            </a:br>
            <a:r>
              <a:rPr lang="cs-CZ" sz="1400" u="sng" dirty="0">
                <a:solidFill>
                  <a:srgbClr val="E5007E"/>
                </a:solidFill>
              </a:rPr>
              <a:t>Uher T</a:t>
            </a:r>
            <a:r>
              <a:rPr lang="cs-CZ" sz="1400" baseline="30000" dirty="0">
                <a:solidFill>
                  <a:srgbClr val="E5007E"/>
                </a:solidFill>
              </a:rPr>
              <a:t>1,2</a:t>
            </a:r>
            <a:r>
              <a:rPr lang="cs-CZ" sz="1400" dirty="0"/>
              <a:t>, </a:t>
            </a:r>
            <a:r>
              <a:rPr lang="cs-CZ" sz="1400" dirty="0" err="1"/>
              <a:t>Schaedelin</a:t>
            </a:r>
            <a:r>
              <a:rPr lang="cs-CZ" sz="1400" dirty="0"/>
              <a:t> S</a:t>
            </a:r>
            <a:r>
              <a:rPr lang="cs-CZ" sz="1400" baseline="30000" dirty="0"/>
              <a:t>3</a:t>
            </a:r>
            <a:r>
              <a:rPr lang="cs-CZ" sz="1400" dirty="0"/>
              <a:t>, Srpová B</a:t>
            </a:r>
            <a:r>
              <a:rPr lang="cs-CZ" sz="1400" baseline="30000" dirty="0"/>
              <a:t>2</a:t>
            </a:r>
            <a:r>
              <a:rPr lang="cs-CZ" sz="1400" dirty="0"/>
              <a:t>, </a:t>
            </a:r>
            <a:r>
              <a:rPr lang="cs-CZ" sz="1400" dirty="0" err="1"/>
              <a:t>Barro</a:t>
            </a:r>
            <a:r>
              <a:rPr lang="cs-CZ" sz="1400" dirty="0"/>
              <a:t> C</a:t>
            </a:r>
            <a:r>
              <a:rPr lang="cs-CZ" sz="1400" baseline="30000" dirty="0"/>
              <a:t>4</a:t>
            </a:r>
            <a:r>
              <a:rPr lang="cs-CZ" sz="1400" dirty="0"/>
              <a:t>, </a:t>
            </a:r>
            <a:r>
              <a:rPr lang="cs-CZ" sz="1400" dirty="0" err="1"/>
              <a:t>Bergsland</a:t>
            </a:r>
            <a:r>
              <a:rPr lang="cs-CZ" sz="1400" dirty="0"/>
              <a:t> N</a:t>
            </a:r>
            <a:r>
              <a:rPr lang="cs-CZ" sz="1400" baseline="30000" dirty="0"/>
              <a:t>5</a:t>
            </a:r>
            <a:r>
              <a:rPr lang="cs-CZ" sz="1400" dirty="0"/>
              <a:t>, </a:t>
            </a:r>
            <a:r>
              <a:rPr lang="cs-CZ" sz="1400" dirty="0" err="1"/>
              <a:t>Dwyer</a:t>
            </a:r>
            <a:r>
              <a:rPr lang="cs-CZ" sz="1400" dirty="0"/>
              <a:t> M</a:t>
            </a:r>
            <a:r>
              <a:rPr lang="cs-CZ" sz="1400" baseline="30000" dirty="0"/>
              <a:t>5</a:t>
            </a:r>
            <a:r>
              <a:rPr lang="cs-CZ" sz="1400" dirty="0"/>
              <a:t>, </a:t>
            </a:r>
            <a:r>
              <a:rPr lang="cs-CZ" sz="1400" dirty="0" err="1"/>
              <a:t>Týblová</a:t>
            </a:r>
            <a:r>
              <a:rPr lang="cs-CZ" sz="1400" dirty="0"/>
              <a:t> M</a:t>
            </a:r>
            <a:r>
              <a:rPr lang="cs-CZ" sz="1400" baseline="30000" dirty="0"/>
              <a:t>2</a:t>
            </a:r>
            <a:r>
              <a:rPr lang="cs-CZ" sz="1400" dirty="0"/>
              <a:t>, Vodehnalová K</a:t>
            </a:r>
            <a:r>
              <a:rPr lang="cs-CZ" sz="1400" baseline="30000" dirty="0"/>
              <a:t>2</a:t>
            </a:r>
            <a:r>
              <a:rPr lang="cs-CZ" sz="1400" dirty="0"/>
              <a:t>, </a:t>
            </a:r>
            <a:r>
              <a:rPr lang="cs-CZ" sz="1400" dirty="0" err="1"/>
              <a:t>Benkert</a:t>
            </a:r>
            <a:r>
              <a:rPr lang="cs-CZ" sz="1400" dirty="0"/>
              <a:t> P</a:t>
            </a:r>
            <a:r>
              <a:rPr lang="cs-CZ" sz="1400" baseline="30000" dirty="0"/>
              <a:t>3</a:t>
            </a:r>
            <a:r>
              <a:rPr lang="cs-CZ" sz="1400" dirty="0"/>
              <a:t>, </a:t>
            </a:r>
            <a:r>
              <a:rPr lang="cs-CZ" sz="1400" dirty="0" err="1"/>
              <a:t>Oechtering</a:t>
            </a:r>
            <a:r>
              <a:rPr lang="cs-CZ" sz="1400" dirty="0"/>
              <a:t> J</a:t>
            </a:r>
            <a:r>
              <a:rPr lang="cs-CZ" sz="1400" baseline="30000" dirty="0"/>
              <a:t>4</a:t>
            </a:r>
            <a:r>
              <a:rPr lang="cs-CZ" sz="1400" dirty="0"/>
              <a:t>, </a:t>
            </a:r>
            <a:r>
              <a:rPr lang="cs-CZ" sz="1400" dirty="0" err="1"/>
              <a:t>Leppert</a:t>
            </a:r>
            <a:r>
              <a:rPr lang="cs-CZ" sz="1400" dirty="0"/>
              <a:t> D</a:t>
            </a:r>
            <a:r>
              <a:rPr lang="cs-CZ" sz="1400" baseline="30000" dirty="0"/>
              <a:t>4</a:t>
            </a:r>
            <a:r>
              <a:rPr lang="cs-CZ" sz="1400" dirty="0"/>
              <a:t>, </a:t>
            </a:r>
            <a:r>
              <a:rPr lang="cs-CZ" sz="1400" dirty="0" err="1"/>
              <a:t>Naegelin</a:t>
            </a:r>
            <a:r>
              <a:rPr lang="cs-CZ" sz="1400" dirty="0"/>
              <a:t> Y</a:t>
            </a:r>
            <a:r>
              <a:rPr lang="cs-CZ" sz="1400" baseline="30000" dirty="0"/>
              <a:t>4</a:t>
            </a:r>
            <a:r>
              <a:rPr lang="cs-CZ" sz="1400" dirty="0"/>
              <a:t>, Krásenský J</a:t>
            </a:r>
            <a:r>
              <a:rPr lang="cs-CZ" sz="1400" baseline="30000" dirty="0"/>
              <a:t>6</a:t>
            </a:r>
            <a:r>
              <a:rPr lang="cs-CZ" sz="1400" dirty="0"/>
              <a:t>, </a:t>
            </a:r>
            <a:r>
              <a:rPr lang="cs-CZ" sz="1400" dirty="0" err="1"/>
              <a:t>Vanečková</a:t>
            </a:r>
            <a:r>
              <a:rPr lang="cs-CZ" sz="1400" dirty="0"/>
              <a:t> M</a:t>
            </a:r>
            <a:r>
              <a:rPr lang="cs-CZ" sz="1400" baseline="30000" dirty="0"/>
              <a:t>6</a:t>
            </a:r>
            <a:r>
              <a:rPr lang="cs-CZ" sz="1400" dirty="0"/>
              <a:t>, Kubala Havrdová E</a:t>
            </a:r>
            <a:r>
              <a:rPr lang="cs-CZ" sz="1400" baseline="30000" dirty="0"/>
              <a:t>2</a:t>
            </a:r>
            <a:r>
              <a:rPr lang="cs-CZ" sz="1400" dirty="0"/>
              <a:t>, </a:t>
            </a:r>
            <a:r>
              <a:rPr lang="cs-CZ" sz="1400" dirty="0" err="1"/>
              <a:t>Kappos</a:t>
            </a:r>
            <a:r>
              <a:rPr lang="cs-CZ" sz="1400" dirty="0"/>
              <a:t> L</a:t>
            </a:r>
            <a:r>
              <a:rPr lang="cs-CZ" sz="1400" baseline="30000" dirty="0"/>
              <a:t>4</a:t>
            </a:r>
            <a:r>
              <a:rPr lang="cs-CZ" sz="1400" dirty="0"/>
              <a:t>, </a:t>
            </a:r>
            <a:r>
              <a:rPr lang="cs-CZ" sz="1400" dirty="0" err="1"/>
              <a:t>Zivadinov</a:t>
            </a:r>
            <a:r>
              <a:rPr lang="cs-CZ" sz="1400" dirty="0"/>
              <a:t> R</a:t>
            </a:r>
            <a:r>
              <a:rPr lang="cs-CZ" sz="1400" baseline="30000" dirty="0"/>
              <a:t>5,7</a:t>
            </a:r>
            <a:r>
              <a:rPr lang="cs-CZ" sz="1400" dirty="0"/>
              <a:t>, </a:t>
            </a:r>
            <a:r>
              <a:rPr lang="cs-CZ" sz="1400" dirty="0" err="1"/>
              <a:t>Horaková</a:t>
            </a:r>
            <a:r>
              <a:rPr lang="cs-CZ" sz="1400" dirty="0"/>
              <a:t> D</a:t>
            </a:r>
            <a:r>
              <a:rPr lang="cs-CZ" sz="1400" baseline="30000" dirty="0"/>
              <a:t>2</a:t>
            </a:r>
            <a:r>
              <a:rPr lang="cs-CZ" sz="1400" dirty="0"/>
              <a:t>, </a:t>
            </a:r>
            <a:r>
              <a:rPr lang="cs-CZ" sz="1400" dirty="0" err="1"/>
              <a:t>Kuhle</a:t>
            </a:r>
            <a:r>
              <a:rPr lang="cs-CZ" sz="1400" dirty="0"/>
              <a:t> J</a:t>
            </a:r>
            <a:r>
              <a:rPr lang="cs-CZ" sz="1400" baseline="30000" dirty="0"/>
              <a:t>4</a:t>
            </a:r>
            <a:r>
              <a:rPr lang="cs-CZ" sz="1400" dirty="0"/>
              <a:t>, </a:t>
            </a:r>
            <a:r>
              <a:rPr lang="cs-CZ" sz="1400" dirty="0" err="1"/>
              <a:t>Kalinčík</a:t>
            </a:r>
            <a:r>
              <a:rPr lang="cs-CZ" sz="1400" dirty="0"/>
              <a:t> T</a:t>
            </a:r>
            <a:r>
              <a:rPr lang="cs-CZ" sz="1400" baseline="30000" dirty="0"/>
              <a:t>2,8</a:t>
            </a:r>
            <a:br>
              <a:rPr lang="cs-CZ" sz="1600" dirty="0"/>
            </a:br>
            <a:r>
              <a:rPr lang="cs-CZ" sz="1050" i="1" baseline="30000" dirty="0"/>
              <a:t>1</a:t>
            </a:r>
            <a:r>
              <a:rPr lang="cs-CZ" sz="1050" i="1" dirty="0"/>
              <a:t>Neurologická klinika a Centrum klinických neurověd, 1. lékařská fakulta, Univerzita Karlova a Všeobecná fakultní nemocnice v Praze, ČR; </a:t>
            </a:r>
            <a:r>
              <a:rPr lang="cs-CZ" sz="1050" i="1" baseline="30000" dirty="0"/>
              <a:t>2</a:t>
            </a:r>
            <a:r>
              <a:rPr lang="cs-CZ" sz="1050" i="1" dirty="0"/>
              <a:t>CORe, Department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Medicine</a:t>
            </a:r>
            <a:r>
              <a:rPr lang="cs-CZ" sz="1050" i="1" dirty="0"/>
              <a:t>, </a:t>
            </a:r>
            <a:r>
              <a:rPr lang="cs-CZ" sz="1050" i="1" dirty="0" err="1"/>
              <a:t>The</a:t>
            </a:r>
            <a:r>
              <a:rPr lang="cs-CZ" sz="1050" i="1" dirty="0"/>
              <a:t> University </a:t>
            </a:r>
            <a:r>
              <a:rPr lang="cs-CZ" sz="1050" i="1" dirty="0" err="1"/>
              <a:t>of</a:t>
            </a:r>
            <a:r>
              <a:rPr lang="cs-CZ" sz="1050" i="1" dirty="0"/>
              <a:t> Melbourne, Melbourne, VIC, </a:t>
            </a:r>
            <a:r>
              <a:rPr lang="cs-CZ" sz="1050" i="1" dirty="0" err="1"/>
              <a:t>Australia</a:t>
            </a:r>
            <a:r>
              <a:rPr lang="cs-CZ" sz="1050" i="1" dirty="0"/>
              <a:t>; </a:t>
            </a:r>
            <a:r>
              <a:rPr lang="cs-CZ" sz="1050" i="1" baseline="30000" dirty="0"/>
              <a:t>3</a:t>
            </a:r>
            <a:r>
              <a:rPr lang="cs-CZ" sz="1050" i="1" dirty="0"/>
              <a:t>Clinical Trial Unit, Department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Clinical</a:t>
            </a:r>
            <a:r>
              <a:rPr lang="cs-CZ" sz="1050" i="1" dirty="0"/>
              <a:t> </a:t>
            </a:r>
            <a:r>
              <a:rPr lang="cs-CZ" sz="1050" i="1" dirty="0" err="1"/>
              <a:t>Research</a:t>
            </a:r>
            <a:r>
              <a:rPr lang="cs-CZ" sz="1050" i="1" dirty="0"/>
              <a:t>, University </a:t>
            </a:r>
            <a:r>
              <a:rPr lang="cs-CZ" sz="1050" i="1" dirty="0" err="1"/>
              <a:t>Hospital</a:t>
            </a:r>
            <a:r>
              <a:rPr lang="cs-CZ" sz="1050" i="1" dirty="0"/>
              <a:t> </a:t>
            </a:r>
            <a:r>
              <a:rPr lang="cs-CZ" sz="1050" i="1" dirty="0" err="1"/>
              <a:t>Basel</a:t>
            </a:r>
            <a:r>
              <a:rPr lang="cs-CZ" sz="1050" i="1" dirty="0"/>
              <a:t>, University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Basel</a:t>
            </a:r>
            <a:r>
              <a:rPr lang="cs-CZ" sz="1050" i="1" dirty="0"/>
              <a:t>, </a:t>
            </a:r>
            <a:r>
              <a:rPr lang="cs-CZ" sz="1050" i="1" dirty="0" err="1"/>
              <a:t>Switzerland</a:t>
            </a:r>
            <a:r>
              <a:rPr lang="cs-CZ" sz="1050" i="1" dirty="0"/>
              <a:t>; </a:t>
            </a:r>
            <a:r>
              <a:rPr lang="cs-CZ" sz="1050" i="1" baseline="30000" dirty="0"/>
              <a:t>4</a:t>
            </a:r>
            <a:r>
              <a:rPr lang="cs-CZ" sz="1050" i="1" dirty="0"/>
              <a:t>Neurologic </a:t>
            </a:r>
            <a:r>
              <a:rPr lang="cs-CZ" sz="1050" i="1" dirty="0" err="1"/>
              <a:t>Clinic</a:t>
            </a:r>
            <a:r>
              <a:rPr lang="cs-CZ" sz="1050" i="1" dirty="0"/>
              <a:t> and </a:t>
            </a:r>
            <a:r>
              <a:rPr lang="cs-CZ" sz="1050" i="1" dirty="0" err="1"/>
              <a:t>Policlinic</a:t>
            </a:r>
            <a:r>
              <a:rPr lang="cs-CZ" sz="1050" i="1" dirty="0"/>
              <a:t>, </a:t>
            </a:r>
            <a:r>
              <a:rPr lang="cs-CZ" sz="1050" i="1" dirty="0" err="1"/>
              <a:t>Departments</a:t>
            </a:r>
            <a:r>
              <a:rPr lang="cs-CZ" sz="1050" i="1" dirty="0"/>
              <a:t>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Medicine</a:t>
            </a:r>
            <a:r>
              <a:rPr lang="cs-CZ" sz="1050" i="1" dirty="0"/>
              <a:t>, </a:t>
            </a:r>
            <a:r>
              <a:rPr lang="cs-CZ" sz="1050" i="1" dirty="0" err="1"/>
              <a:t>Biomedicine</a:t>
            </a:r>
            <a:r>
              <a:rPr lang="cs-CZ" sz="1050" i="1" dirty="0"/>
              <a:t> and </a:t>
            </a:r>
            <a:r>
              <a:rPr lang="cs-CZ" sz="1050" i="1" dirty="0" err="1"/>
              <a:t>Clinical</a:t>
            </a:r>
            <a:r>
              <a:rPr lang="cs-CZ" sz="1050" i="1" dirty="0"/>
              <a:t> </a:t>
            </a:r>
            <a:r>
              <a:rPr lang="cs-CZ" sz="1050" i="1" dirty="0" err="1"/>
              <a:t>Research</a:t>
            </a:r>
            <a:r>
              <a:rPr lang="cs-CZ" sz="1050" i="1" dirty="0"/>
              <a:t>, University </a:t>
            </a:r>
            <a:r>
              <a:rPr lang="cs-CZ" sz="1050" i="1" dirty="0" err="1"/>
              <a:t>Hospital</a:t>
            </a:r>
            <a:r>
              <a:rPr lang="cs-CZ" sz="1050" i="1" dirty="0"/>
              <a:t> </a:t>
            </a:r>
            <a:r>
              <a:rPr lang="cs-CZ" sz="1050" i="1" dirty="0" err="1"/>
              <a:t>Basel</a:t>
            </a:r>
            <a:r>
              <a:rPr lang="cs-CZ" sz="1050" i="1" dirty="0"/>
              <a:t>, University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Basel</a:t>
            </a:r>
            <a:r>
              <a:rPr lang="cs-CZ" sz="1050" i="1" dirty="0"/>
              <a:t>, </a:t>
            </a:r>
            <a:r>
              <a:rPr lang="cs-CZ" sz="1050" i="1" dirty="0" err="1"/>
              <a:t>Switzerland</a:t>
            </a:r>
            <a:r>
              <a:rPr lang="cs-CZ" sz="1050" i="1" dirty="0"/>
              <a:t>; </a:t>
            </a:r>
            <a:r>
              <a:rPr lang="cs-CZ" sz="1050" i="1" baseline="30000" dirty="0"/>
              <a:t>5</a:t>
            </a:r>
            <a:r>
              <a:rPr lang="cs-CZ" sz="1050" i="1" dirty="0"/>
              <a:t>Buffalo </a:t>
            </a:r>
            <a:r>
              <a:rPr lang="cs-CZ" sz="1050" i="1" dirty="0" err="1"/>
              <a:t>Neuroimaging</a:t>
            </a:r>
            <a:r>
              <a:rPr lang="cs-CZ" sz="1050" i="1" dirty="0"/>
              <a:t> </a:t>
            </a:r>
            <a:r>
              <a:rPr lang="cs-CZ" sz="1050" i="1" dirty="0" err="1"/>
              <a:t>Analysis</a:t>
            </a:r>
            <a:r>
              <a:rPr lang="cs-CZ" sz="1050" i="1" dirty="0"/>
              <a:t> Center, Department </a:t>
            </a:r>
            <a:r>
              <a:rPr lang="cs-CZ" sz="1050" i="1" dirty="0" err="1"/>
              <a:t>of</a:t>
            </a:r>
            <a:r>
              <a:rPr lang="cs-CZ" sz="1050" i="1" dirty="0"/>
              <a:t> Neurology, Jacobs </a:t>
            </a:r>
            <a:r>
              <a:rPr lang="cs-CZ" sz="1050" i="1" dirty="0" err="1"/>
              <a:t>School</a:t>
            </a:r>
            <a:r>
              <a:rPr lang="cs-CZ" sz="1050" i="1" dirty="0"/>
              <a:t>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Medicine</a:t>
            </a:r>
            <a:r>
              <a:rPr lang="cs-CZ" sz="1050" i="1" dirty="0"/>
              <a:t> and </a:t>
            </a:r>
            <a:r>
              <a:rPr lang="cs-CZ" sz="1050" i="1" dirty="0" err="1"/>
              <a:t>Biomedical</a:t>
            </a:r>
            <a:r>
              <a:rPr lang="cs-CZ" sz="1050" i="1" dirty="0"/>
              <a:t> </a:t>
            </a:r>
            <a:r>
              <a:rPr lang="cs-CZ" sz="1050" i="1" dirty="0" err="1"/>
              <a:t>Sciences</a:t>
            </a:r>
            <a:r>
              <a:rPr lang="cs-CZ" sz="1050" i="1" dirty="0"/>
              <a:t>, University </a:t>
            </a:r>
            <a:r>
              <a:rPr lang="cs-CZ" sz="1050" i="1" dirty="0" err="1"/>
              <a:t>at</a:t>
            </a:r>
            <a:r>
              <a:rPr lang="cs-CZ" sz="1050" i="1" dirty="0"/>
              <a:t> Buffalo, </a:t>
            </a:r>
            <a:r>
              <a:rPr lang="cs-CZ" sz="1050" i="1" dirty="0" err="1"/>
              <a:t>State</a:t>
            </a:r>
            <a:r>
              <a:rPr lang="cs-CZ" sz="1050" i="1" dirty="0"/>
              <a:t> University </a:t>
            </a:r>
            <a:r>
              <a:rPr lang="cs-CZ" sz="1050" i="1" dirty="0" err="1"/>
              <a:t>of</a:t>
            </a:r>
            <a:r>
              <a:rPr lang="cs-CZ" sz="1050" i="1" dirty="0"/>
              <a:t> New York, Buffalo, USA; </a:t>
            </a:r>
            <a:r>
              <a:rPr lang="cs-CZ" sz="1050" i="1" baseline="30000" dirty="0"/>
              <a:t>6</a:t>
            </a:r>
            <a:r>
              <a:rPr lang="cs-CZ" sz="1050" i="1" dirty="0"/>
              <a:t>Radiologická klinika, 1. lékařská fakulta, Univerzita Karlova a Všeobecná fakultní nemocnice v Praze, ČR; </a:t>
            </a:r>
            <a:r>
              <a:rPr lang="cs-CZ" sz="1050" i="1" baseline="30000" dirty="0"/>
              <a:t>7</a:t>
            </a:r>
            <a:r>
              <a:rPr lang="cs-CZ" sz="1050" i="1" dirty="0"/>
              <a:t>Center </a:t>
            </a:r>
            <a:r>
              <a:rPr lang="cs-CZ" sz="1050" i="1" dirty="0" err="1"/>
              <a:t>for</a:t>
            </a:r>
            <a:r>
              <a:rPr lang="cs-CZ" sz="1050" i="1" dirty="0"/>
              <a:t> </a:t>
            </a:r>
            <a:r>
              <a:rPr lang="cs-CZ" sz="1050" i="1" dirty="0" err="1"/>
              <a:t>Biomedical</a:t>
            </a:r>
            <a:r>
              <a:rPr lang="cs-CZ" sz="1050" i="1" dirty="0"/>
              <a:t> </a:t>
            </a:r>
            <a:r>
              <a:rPr lang="cs-CZ" sz="1050" i="1" dirty="0" err="1"/>
              <a:t>Imaging</a:t>
            </a:r>
            <a:r>
              <a:rPr lang="cs-CZ" sz="1050" i="1" dirty="0"/>
              <a:t> </a:t>
            </a:r>
            <a:r>
              <a:rPr lang="cs-CZ" sz="1050" i="1" dirty="0" err="1"/>
              <a:t>at</a:t>
            </a:r>
            <a:r>
              <a:rPr lang="cs-CZ" sz="1050" i="1" dirty="0"/>
              <a:t> </a:t>
            </a:r>
            <a:r>
              <a:rPr lang="cs-CZ" sz="1050" i="1" dirty="0" err="1"/>
              <a:t>Clinical</a:t>
            </a:r>
            <a:r>
              <a:rPr lang="cs-CZ" sz="1050" i="1" dirty="0"/>
              <a:t> </a:t>
            </a:r>
            <a:r>
              <a:rPr lang="cs-CZ" sz="1050" i="1" dirty="0" err="1"/>
              <a:t>Translational</a:t>
            </a:r>
            <a:r>
              <a:rPr lang="cs-CZ" sz="1050" i="1" dirty="0"/>
              <a:t> Science Institute, University </a:t>
            </a:r>
            <a:r>
              <a:rPr lang="cs-CZ" sz="1050" i="1" dirty="0" err="1"/>
              <a:t>at</a:t>
            </a:r>
            <a:r>
              <a:rPr lang="cs-CZ" sz="1050" i="1" dirty="0"/>
              <a:t> Buffalo, </a:t>
            </a:r>
            <a:r>
              <a:rPr lang="cs-CZ" sz="1050" i="1" dirty="0" err="1"/>
              <a:t>State</a:t>
            </a:r>
            <a:r>
              <a:rPr lang="cs-CZ" sz="1050" i="1" dirty="0"/>
              <a:t> University </a:t>
            </a:r>
            <a:r>
              <a:rPr lang="cs-CZ" sz="1050" i="1" dirty="0" err="1"/>
              <a:t>of</a:t>
            </a:r>
            <a:r>
              <a:rPr lang="cs-CZ" sz="1050" i="1" dirty="0"/>
              <a:t> New York, Buffalo, NY, USA; </a:t>
            </a:r>
            <a:r>
              <a:rPr lang="cs-CZ" sz="1050" i="1" baseline="30000" dirty="0"/>
              <a:t>8</a:t>
            </a:r>
            <a:r>
              <a:rPr lang="cs-CZ" sz="1050" i="1" dirty="0"/>
              <a:t>Department </a:t>
            </a:r>
            <a:r>
              <a:rPr lang="cs-CZ" sz="1050" i="1" dirty="0" err="1"/>
              <a:t>of</a:t>
            </a:r>
            <a:r>
              <a:rPr lang="cs-CZ" sz="1050" i="1" dirty="0"/>
              <a:t> Neurology, </a:t>
            </a:r>
            <a:r>
              <a:rPr lang="cs-CZ" sz="1050" i="1" dirty="0" err="1"/>
              <a:t>The</a:t>
            </a:r>
            <a:r>
              <a:rPr lang="cs-CZ" sz="1050" i="1" dirty="0"/>
              <a:t> </a:t>
            </a:r>
            <a:r>
              <a:rPr lang="cs-CZ" sz="1050" i="1" dirty="0" err="1"/>
              <a:t>Royal</a:t>
            </a:r>
            <a:r>
              <a:rPr lang="cs-CZ" sz="1050" i="1" dirty="0"/>
              <a:t> Melbourne </a:t>
            </a:r>
            <a:r>
              <a:rPr lang="cs-CZ" sz="1050" i="1" dirty="0" err="1"/>
              <a:t>Hospital</a:t>
            </a:r>
            <a:r>
              <a:rPr lang="cs-CZ" sz="1050" i="1" dirty="0"/>
              <a:t>, Melbourne, VIC, </a:t>
            </a:r>
            <a:r>
              <a:rPr lang="cs-CZ" sz="1050" i="1" dirty="0" err="1"/>
              <a:t>Australia</a:t>
            </a:r>
            <a:endParaRPr lang="cs-CZ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3DF278-9DA9-4564-8452-751E171BB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34" y="678254"/>
            <a:ext cx="618044" cy="6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83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4000" y="627534"/>
            <a:ext cx="8856000" cy="707886"/>
          </a:xfrm>
          <a:prstGeom prst="rect">
            <a:avLst/>
          </a:prstGeom>
          <a:solidFill>
            <a:srgbClr val="E5007E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SOUTĚŽ O „NEJLEPŠÍ“ FOTOGRAFII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5BA534-90D4-4182-B17B-8FBA5A80F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06" y="650496"/>
            <a:ext cx="618044" cy="6180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DAAF30-6E8E-4241-98D2-A58A676412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000"/>
            <a:ext cx="9144000" cy="36606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3B3EB57-4D94-4455-A1C1-63762894F61E}"/>
              </a:ext>
            </a:extLst>
          </p:cNvPr>
          <p:cNvSpPr txBox="1"/>
          <p:nvPr/>
        </p:nvSpPr>
        <p:spPr>
          <a:xfrm>
            <a:off x="122684" y="4121949"/>
            <a:ext cx="3204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Tomáš Bauer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„Ráno cestou ze služby“</a:t>
            </a:r>
          </a:p>
        </p:txBody>
      </p:sp>
    </p:spTree>
    <p:extLst>
      <p:ext uri="{BB962C8B-B14F-4D97-AF65-F5344CB8AC3E}">
        <p14:creationId xmlns:p14="http://schemas.microsoft.com/office/powerpoint/2010/main" val="2267599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92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445</Words>
  <Application>Microsoft Office PowerPoint</Application>
  <PresentationFormat>Předvádění na obrazovce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Motiv systému Office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KUBA</dc:creator>
  <cp:lastModifiedBy>Rajtorova Marcela</cp:lastModifiedBy>
  <cp:revision>75</cp:revision>
  <dcterms:created xsi:type="dcterms:W3CDTF">2019-09-27T20:17:55Z</dcterms:created>
  <dcterms:modified xsi:type="dcterms:W3CDTF">2019-12-11T13:06:23Z</dcterms:modified>
</cp:coreProperties>
</file>