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319" r:id="rId4"/>
    <p:sldId id="320" r:id="rId5"/>
    <p:sldId id="287" r:id="rId6"/>
    <p:sldId id="291" r:id="rId7"/>
    <p:sldId id="292" r:id="rId8"/>
    <p:sldId id="294" r:id="rId9"/>
    <p:sldId id="295" r:id="rId10"/>
    <p:sldId id="296" r:id="rId11"/>
    <p:sldId id="327" r:id="rId12"/>
    <p:sldId id="257" r:id="rId13"/>
    <p:sldId id="278" r:id="rId14"/>
    <p:sldId id="297" r:id="rId15"/>
    <p:sldId id="299" r:id="rId16"/>
    <p:sldId id="300" r:id="rId17"/>
    <p:sldId id="323" r:id="rId18"/>
    <p:sldId id="301" r:id="rId19"/>
    <p:sldId id="303" r:id="rId20"/>
    <p:sldId id="298" r:id="rId21"/>
    <p:sldId id="313" r:id="rId22"/>
    <p:sldId id="310" r:id="rId23"/>
    <p:sldId id="311" r:id="rId24"/>
    <p:sldId id="312" r:id="rId25"/>
    <p:sldId id="314" r:id="rId26"/>
    <p:sldId id="315" r:id="rId27"/>
    <p:sldId id="316" r:id="rId28"/>
    <p:sldId id="317" r:id="rId29"/>
    <p:sldId id="306" r:id="rId30"/>
    <p:sldId id="326" r:id="rId31"/>
    <p:sldId id="307" r:id="rId32"/>
    <p:sldId id="308" r:id="rId33"/>
    <p:sldId id="309" r:id="rId34"/>
    <p:sldId id="277" r:id="rId35"/>
    <p:sldId id="302" r:id="rId36"/>
    <p:sldId id="304" r:id="rId37"/>
    <p:sldId id="321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2820" y="-11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96E6A-7F50-4EE4-AE3F-DA0C5FAAE0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32019-1CA6-4804-8FC8-F13DCF1A96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F3324-44B9-455B-822C-8C70DD952F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30EBC-837D-4153-A849-ADC1AFD796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AB325-6627-43C4-A693-B6168B945D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65F21-33A5-490F-9D05-AB8662E806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6405A-BC80-4E7D-8386-4FE2B5C32DB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73433-DC5A-4C5A-A3F7-4D6010742B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A902A-D5BD-462B-AE46-0E31EDED65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BB2E0-B981-4BFB-803C-74E2C542E3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645FC-1FFB-4C66-A121-DDE8C05579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E83FC3C-7D8E-4D31-BC19-11CEA5290A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Hist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581525"/>
            <a:ext cx="7921625" cy="1727200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altLang="cs-CZ" sz="2400" b="1" dirty="0" smtClean="0">
                <a:latin typeface="+mn-lt"/>
                <a:cs typeface="Arial" pitchFamily="34" charset="0"/>
              </a:rPr>
              <a:t>Pavel </a:t>
            </a:r>
            <a:r>
              <a:rPr lang="cs-CZ" altLang="cs-CZ" sz="2400" b="1" dirty="0" err="1" smtClean="0">
                <a:latin typeface="+mn-lt"/>
                <a:cs typeface="Arial" pitchFamily="34" charset="0"/>
              </a:rPr>
              <a:t>Ressner</a:t>
            </a:r>
            <a:r>
              <a:rPr lang="cs-CZ" altLang="cs-CZ" sz="2400" b="1" dirty="0" smtClean="0">
                <a:latin typeface="+mn-lt"/>
                <a:cs typeface="Arial" pitchFamily="34" charset="0"/>
              </a:rPr>
              <a:t/>
            </a:r>
            <a:br>
              <a:rPr lang="cs-CZ" altLang="cs-CZ" sz="2400" b="1" dirty="0" smtClean="0">
                <a:latin typeface="+mn-lt"/>
                <a:cs typeface="Arial" pitchFamily="34" charset="0"/>
              </a:rPr>
            </a:br>
            <a:r>
              <a:rPr lang="cs-CZ" altLang="cs-CZ" sz="2400" b="1" dirty="0" smtClean="0">
                <a:latin typeface="+mn-lt"/>
                <a:cs typeface="Arial" pitchFamily="34" charset="0"/>
              </a:rPr>
              <a:t>Neurologická klinika, FN Ostrava</a:t>
            </a:r>
            <a:endParaRPr lang="cs-CZ" altLang="cs-CZ" sz="2400" dirty="0" smtClean="0">
              <a:latin typeface="+mn-lt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23850" y="765175"/>
            <a:ext cx="820102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altLang="cs-CZ" sz="4800" b="1" kern="0" dirty="0">
                <a:solidFill>
                  <a:schemeClr val="tx2"/>
                </a:solidFill>
                <a:latin typeface="+mn-lt"/>
                <a:ea typeface="+mj-ea"/>
                <a:cs typeface="Arial" pitchFamily="34" charset="0"/>
              </a:rPr>
              <a:t>Epigenetické mechanismy a faktory </a:t>
            </a:r>
            <a:r>
              <a:rPr lang="cs-CZ" altLang="cs-CZ" sz="4800" b="1" kern="0" dirty="0" smtClean="0">
                <a:solidFill>
                  <a:schemeClr val="tx2"/>
                </a:solidFill>
                <a:latin typeface="+mn-lt"/>
                <a:ea typeface="+mj-ea"/>
                <a:cs typeface="Arial" pitchFamily="34" charset="0"/>
              </a:rPr>
              <a:t>u stárnutí a u demencí</a:t>
            </a:r>
            <a:r>
              <a:rPr lang="cs-CZ" altLang="cs-CZ" sz="4800" b="1" kern="0" dirty="0">
                <a:solidFill>
                  <a:schemeClr val="tx2"/>
                </a:solidFill>
                <a:latin typeface="+mn-lt"/>
                <a:ea typeface="+mj-ea"/>
                <a:cs typeface="Arial" pitchFamily="34" charset="0"/>
              </a:rPr>
              <a:t/>
            </a:r>
            <a:br>
              <a:rPr lang="cs-CZ" altLang="cs-CZ" sz="4800" b="1" kern="0" dirty="0">
                <a:solidFill>
                  <a:schemeClr val="tx2"/>
                </a:solidFill>
                <a:latin typeface="+mn-lt"/>
                <a:ea typeface="+mj-ea"/>
                <a:cs typeface="Arial" pitchFamily="34" charset="0"/>
              </a:rPr>
            </a:br>
            <a:endParaRPr lang="cs-CZ" altLang="cs-CZ" sz="2800" kern="0" dirty="0">
              <a:solidFill>
                <a:schemeClr val="tx2"/>
              </a:solidFill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cs-CZ" altLang="cs-CZ" sz="2800" b="1" dirty="0" smtClean="0"/>
              <a:t>Poruchy metylace DNA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520" y="1693440"/>
            <a:ext cx="9144000" cy="4687888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Globální </a:t>
            </a:r>
            <a:r>
              <a:rPr lang="cs-CZ" sz="2400" dirty="0" err="1" smtClean="0"/>
              <a:t>hypometylace</a:t>
            </a:r>
            <a:r>
              <a:rPr lang="cs-CZ" sz="2400" dirty="0" smtClean="0"/>
              <a:t> genomu – spojení s maligními procesy</a:t>
            </a:r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          - </a:t>
            </a:r>
            <a:r>
              <a:rPr lang="cs-CZ" sz="2400" dirty="0" err="1" smtClean="0"/>
              <a:t>hypometylace</a:t>
            </a:r>
            <a:r>
              <a:rPr lang="cs-CZ" sz="2400" dirty="0" smtClean="0"/>
              <a:t> hl. </a:t>
            </a:r>
            <a:r>
              <a:rPr lang="cs-CZ" sz="2400" dirty="0" err="1" smtClean="0"/>
              <a:t>repetitivních</a:t>
            </a:r>
            <a:r>
              <a:rPr lang="cs-CZ" sz="2400" dirty="0" smtClean="0"/>
              <a:t> sekvencí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    - aktivace </a:t>
            </a:r>
            <a:r>
              <a:rPr lang="cs-CZ" sz="2400" dirty="0" err="1" smtClean="0"/>
              <a:t>imprintovaných</a:t>
            </a:r>
            <a:r>
              <a:rPr lang="cs-CZ" sz="2400" dirty="0" smtClean="0"/>
              <a:t> </a:t>
            </a:r>
            <a:r>
              <a:rPr lang="cs-CZ" sz="2400" dirty="0" err="1" smtClean="0"/>
              <a:t>protoonkogenů</a:t>
            </a:r>
            <a:endParaRPr lang="cs-CZ" sz="2400" dirty="0" smtClean="0"/>
          </a:p>
          <a:p>
            <a:pPr marL="0" indent="0">
              <a:buFontTx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    - genomová nestabilita (↑ mutace, chromozomální aberace)</a:t>
            </a:r>
          </a:p>
          <a:p>
            <a:pPr>
              <a:defRPr/>
            </a:pPr>
            <a:r>
              <a:rPr lang="cs-CZ" sz="2400" dirty="0" err="1" smtClean="0"/>
              <a:t>Hypermetylace</a:t>
            </a:r>
            <a:r>
              <a:rPr lang="cs-CZ" sz="2400" dirty="0" smtClean="0"/>
              <a:t> některých genů – </a:t>
            </a:r>
            <a:r>
              <a:rPr lang="cs-CZ" sz="2400" dirty="0" err="1" smtClean="0"/>
              <a:t>CpG</a:t>
            </a:r>
            <a:r>
              <a:rPr lang="cs-CZ" sz="2400" dirty="0" smtClean="0"/>
              <a:t> promotorů tumor supresorových genů, reparačních genů   - jejich inaktivace</a:t>
            </a:r>
          </a:p>
          <a:p>
            <a:pPr>
              <a:defRPr/>
            </a:pPr>
            <a:r>
              <a:rPr lang="cs-CZ" sz="2400" dirty="0" smtClean="0"/>
              <a:t>Metylace zprostředkovaná DNMT (DNA metyl transferázy)</a:t>
            </a:r>
            <a:endParaRPr lang="cs-CZ" sz="2400" dirty="0"/>
          </a:p>
          <a:p>
            <a:pPr>
              <a:defRPr/>
            </a:pPr>
            <a:r>
              <a:rPr lang="cs-CZ" sz="2400" b="1" u="sng" dirty="0" smtClean="0"/>
              <a:t>Stárnutí – globální </a:t>
            </a:r>
            <a:r>
              <a:rPr lang="cs-CZ" sz="2400" b="1" u="sng" dirty="0" err="1" smtClean="0"/>
              <a:t>hypometylace</a:t>
            </a:r>
            <a:r>
              <a:rPr lang="cs-CZ" sz="2400" b="1" u="sng" dirty="0" smtClean="0"/>
              <a:t> a gen specifická </a:t>
            </a:r>
            <a:r>
              <a:rPr lang="cs-CZ" sz="2400" b="1" u="sng" dirty="0" err="1" smtClean="0"/>
              <a:t>hypermetylace</a:t>
            </a:r>
            <a:r>
              <a:rPr lang="cs-CZ" sz="2400" b="1" u="sng" dirty="0" smtClean="0"/>
              <a:t> </a:t>
            </a:r>
            <a:r>
              <a:rPr lang="cs-CZ" sz="2400" dirty="0" smtClean="0"/>
              <a:t>…… což je i souvislost s nádory ve vyšším věku</a:t>
            </a:r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                              …... což může mít souvislost s genezí  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</a:t>
            </a:r>
            <a:r>
              <a:rPr lang="cs-CZ" sz="2400" dirty="0" err="1" smtClean="0"/>
              <a:t>neurodegenrativních</a:t>
            </a:r>
            <a:r>
              <a:rPr lang="cs-CZ" sz="2400" dirty="0" smtClean="0"/>
              <a:t> onemocnění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Další epigenetické mechanizmy…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6064" y="2557264"/>
            <a:ext cx="7772400" cy="1591816"/>
          </a:xfrm>
        </p:spPr>
        <p:txBody>
          <a:bodyPr/>
          <a:lstStyle/>
          <a:p>
            <a:r>
              <a:rPr lang="cs-CZ" sz="2400" dirty="0" smtClean="0"/>
              <a:t>non-</a:t>
            </a:r>
            <a:r>
              <a:rPr lang="cs-CZ" sz="2400" dirty="0" err="1" smtClean="0"/>
              <a:t>coding</a:t>
            </a:r>
            <a:r>
              <a:rPr lang="cs-CZ" sz="2400" dirty="0" smtClean="0"/>
              <a:t> RNA</a:t>
            </a:r>
          </a:p>
          <a:p>
            <a:r>
              <a:rPr lang="cs-CZ" sz="2400" dirty="0" smtClean="0"/>
              <a:t>mitochondriální DNA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3472446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587375"/>
          </a:xfrm>
        </p:spPr>
        <p:txBody>
          <a:bodyPr/>
          <a:lstStyle/>
          <a:p>
            <a:pPr eaLnBrk="1" hangingPunct="1"/>
            <a:r>
              <a:rPr lang="cs-CZ" altLang="cs-CZ" sz="2800" b="1" dirty="0" smtClean="0"/>
              <a:t>Epigenetické mechanizmy, histony, regulace aktivity genu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350" cy="4327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198438" y="2744788"/>
            <a:ext cx="8747125" cy="320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  <a:cs typeface="Times New Roman" charset="0"/>
              </a:defRPr>
            </a:lvl9pPr>
          </a:lstStyle>
          <a:p>
            <a:pPr algn="l" eaLnBrk="1" hangingPunct="1">
              <a:defRPr/>
            </a:pPr>
            <a:r>
              <a:rPr lang="cs-CZ" altLang="cs-CZ" sz="4800" b="1" dirty="0" smtClean="0">
                <a:latin typeface="+mn-lt"/>
                <a:cs typeface="Arial" pitchFamily="34" charset="0"/>
              </a:rPr>
              <a:t/>
            </a:r>
            <a:br>
              <a:rPr lang="cs-CZ" altLang="cs-CZ" sz="4800" b="1" dirty="0" smtClean="0">
                <a:latin typeface="+mn-lt"/>
                <a:cs typeface="Arial" pitchFamily="34" charset="0"/>
              </a:rPr>
            </a:br>
            <a:endParaRPr lang="cs-CZ" altLang="cs-CZ" sz="2800" dirty="0" smtClean="0">
              <a:latin typeface="+mn-lt"/>
              <a:cs typeface="Arial" pitchFamily="34" charset="0"/>
            </a:endParaRPr>
          </a:p>
        </p:txBody>
      </p:sp>
      <p:pic>
        <p:nvPicPr>
          <p:cNvPr id="17413" name="Obrázek 4" descr="Epigenetic_mechanism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923925"/>
            <a:ext cx="8748712" cy="524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ovéPole 5"/>
          <p:cNvSpPr txBox="1">
            <a:spLocks noChangeArrowheads="1"/>
          </p:cNvSpPr>
          <p:nvPr/>
        </p:nvSpPr>
        <p:spPr bwMode="auto">
          <a:xfrm>
            <a:off x="3059113" y="6308725"/>
            <a:ext cx="5905500" cy="27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200"/>
              <a:t>https://upload.wikimedia.org/wikipedia/commons/d/dd/Epigenetic_mechanisms.jpg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98686"/>
          </a:xfrm>
        </p:spPr>
        <p:txBody>
          <a:bodyPr/>
          <a:lstStyle/>
          <a:p>
            <a:r>
              <a:rPr lang="cs-CZ" altLang="cs-CZ" sz="2800" b="1" dirty="0" smtClean="0"/>
              <a:t>Modifikace histonů – acetylace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1200" dirty="0" smtClean="0"/>
              <a:t>(zdroj </a:t>
            </a:r>
            <a:r>
              <a:rPr lang="en-US" altLang="cs-CZ" sz="1200" dirty="0" err="1" smtClean="0"/>
              <a:t>Autor</a:t>
            </a:r>
            <a:r>
              <a:rPr lang="en-US" altLang="cs-CZ" sz="1200" dirty="0" smtClean="0"/>
              <a:t>: </a:t>
            </a:r>
            <a:r>
              <a:rPr lang="en-US" altLang="cs-CZ" sz="1200" dirty="0" err="1" smtClean="0"/>
              <a:t>KShaw</a:t>
            </a:r>
            <a:r>
              <a:rPr lang="en-US" altLang="cs-CZ" sz="1200" dirty="0" smtClean="0"/>
              <a:t> </a:t>
            </a:r>
            <a:r>
              <a:rPr lang="en-US" altLang="cs-CZ" sz="1200" dirty="0" err="1" smtClean="0"/>
              <a:t>KKowalec</a:t>
            </a:r>
            <a:r>
              <a:rPr lang="en-US" altLang="cs-CZ" sz="1200" dirty="0" smtClean="0"/>
              <a:t> – Own work, CC BY-SA 3.0, https://commons.wikimedia.org/w/index.php?curid=13353601</a:t>
            </a:r>
            <a:r>
              <a:rPr lang="cs-CZ" altLang="cs-CZ" sz="1200" dirty="0" smtClean="0"/>
              <a:t>)</a:t>
            </a:r>
          </a:p>
        </p:txBody>
      </p:sp>
      <p:pic>
        <p:nvPicPr>
          <p:cNvPr id="18435" name="Zástupný symbol pro obsah 3" descr="Histon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1913" y="1341438"/>
            <a:ext cx="7056437" cy="2951162"/>
          </a:xfrm>
          <a:ln>
            <a:solidFill>
              <a:schemeClr val="tx1"/>
            </a:solidFill>
          </a:ln>
        </p:spPr>
      </p:pic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-36513" y="4437063"/>
            <a:ext cx="9144001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eaLnBrk="0" hangingPunct="0">
              <a:spcBef>
                <a:spcPct val="20000"/>
              </a:spcBef>
              <a:defRPr/>
            </a:pPr>
            <a:r>
              <a:rPr lang="cs-CZ" sz="2000" kern="0" dirty="0">
                <a:latin typeface="+mn-lt"/>
                <a:cs typeface="+mn-cs"/>
              </a:rPr>
              <a:t>Acetylace (1. řádek) a </a:t>
            </a:r>
            <a:r>
              <a:rPr lang="cs-CZ" sz="2000" kern="0" dirty="0" err="1">
                <a:latin typeface="+mn-lt"/>
                <a:cs typeface="+mn-cs"/>
              </a:rPr>
              <a:t>deacetylace</a:t>
            </a:r>
            <a:r>
              <a:rPr lang="cs-CZ" sz="2000" kern="0" dirty="0">
                <a:latin typeface="+mn-lt"/>
                <a:cs typeface="+mn-cs"/>
              </a:rPr>
              <a:t> (2. řádek) histonů – PDX1 </a:t>
            </a:r>
            <a:r>
              <a:rPr lang="en-US" sz="2000" dirty="0"/>
              <a:t>(pancreatic and duodenal </a:t>
            </a:r>
            <a:r>
              <a:rPr lang="en-US" sz="2000" dirty="0" err="1"/>
              <a:t>homeobox</a:t>
            </a:r>
            <a:r>
              <a:rPr lang="en-US" sz="2000" dirty="0"/>
              <a:t> 1</a:t>
            </a:r>
            <a:r>
              <a:rPr lang="cs-CZ" sz="2000" dirty="0"/>
              <a:t>, </a:t>
            </a:r>
            <a:r>
              <a:rPr lang="en-US" sz="2000" dirty="0"/>
              <a:t>insulin promoter factor 1</a:t>
            </a:r>
            <a:r>
              <a:rPr lang="cs-CZ" sz="2000" dirty="0"/>
              <a:t>) </a:t>
            </a:r>
            <a:r>
              <a:rPr lang="cs-CZ" sz="2000" kern="0" dirty="0">
                <a:latin typeface="+mn-lt"/>
                <a:cs typeface="+mn-cs"/>
              </a:rPr>
              <a:t>je základním transkripční faktor pro správný vývoj a funkci beta buněk pankreatu. </a:t>
            </a:r>
          </a:p>
          <a:p>
            <a:pPr marL="342900" eaLnBrk="0" hangingPunct="0">
              <a:spcBef>
                <a:spcPct val="20000"/>
              </a:spcBef>
              <a:defRPr/>
            </a:pPr>
            <a:r>
              <a:rPr lang="cs-CZ" sz="2000" kern="0" dirty="0">
                <a:latin typeface="+mn-lt"/>
                <a:cs typeface="+mn-cs"/>
              </a:rPr>
              <a:t>Špatná výživa matky je spojena s intrauterinní růstovou retardací (IUGR) a nízkou porodní hmotností, může mít za následek sníženou expresi PDX1 prostřednictvím snížení acetylace histonů na proximálním promotoru PDX1. Snížená exprese PDX1 může vést k nesprávné tvorbě beta-buněk a ↑riziko diabetu 2. typu u potomků.</a:t>
            </a:r>
          </a:p>
        </p:txBody>
      </p:sp>
      <p:sp>
        <p:nvSpPr>
          <p:cNvPr id="2" name="Obdélník 1"/>
          <p:cNvSpPr/>
          <p:nvPr/>
        </p:nvSpPr>
        <p:spPr>
          <a:xfrm>
            <a:off x="179388" y="5449888"/>
            <a:ext cx="8785225" cy="1292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0" y="404813"/>
            <a:ext cx="9144000" cy="1347787"/>
          </a:xfrm>
        </p:spPr>
        <p:txBody>
          <a:bodyPr/>
          <a:lstStyle/>
          <a:p>
            <a:r>
              <a:rPr lang="cs-CZ" altLang="cs-CZ" sz="2800" b="1" smtClean="0"/>
              <a:t>Epigenetika jako most mezi signály z prostředí a odpovědí genomu během časných stadií života ale i během stárnutí.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685800" y="2708275"/>
            <a:ext cx="7772400" cy="3387725"/>
          </a:xfrm>
        </p:spPr>
        <p:txBody>
          <a:bodyPr/>
          <a:lstStyle/>
          <a:p>
            <a:r>
              <a:rPr lang="cs-CZ" altLang="cs-CZ" sz="2400" smtClean="0"/>
              <a:t>Vlivy z prostředí mohou měnit expresi specifických oblastí genomu skrze epigenetické fenomény a zvyšovat pravděpodobnost vzniku choroby v budoucím životě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cs-CZ" altLang="cs-CZ" sz="2800" b="1" dirty="0" err="1" smtClean="0"/>
              <a:t>Epigenetika</a:t>
            </a:r>
            <a:r>
              <a:rPr lang="cs-CZ" altLang="cs-CZ" sz="2800" b="1" dirty="0" smtClean="0"/>
              <a:t> jako most….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4744"/>
            <a:ext cx="8640762" cy="5616624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Embryonální vývoj – období velkého vlivu epigenetickým mechanismům díky vysoké četnosti buněčné replikace</a:t>
            </a:r>
          </a:p>
          <a:p>
            <a:pPr marL="0" indent="0">
              <a:buFontTx/>
              <a:buNone/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Postnatální období – i zde spojení prostředí-</a:t>
            </a:r>
            <a:r>
              <a:rPr lang="cs-CZ" sz="2400" dirty="0" err="1" smtClean="0"/>
              <a:t>epigenom</a:t>
            </a:r>
            <a:endParaRPr lang="cs-CZ" sz="2400" dirty="0" smtClean="0"/>
          </a:p>
          <a:p>
            <a:pPr marL="0" indent="0">
              <a:buFontTx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    prostředí = dieta, toxiny, životní stres,…</a:t>
            </a:r>
          </a:p>
          <a:p>
            <a:pPr marL="0" indent="0">
              <a:buFontTx/>
              <a:buNone/>
              <a:defRPr/>
            </a:pPr>
            <a:endParaRPr lang="cs-CZ" sz="2400" dirty="0"/>
          </a:p>
          <a:p>
            <a:pPr>
              <a:defRPr/>
            </a:pPr>
            <a:r>
              <a:rPr lang="cs-CZ" sz="2400" dirty="0" smtClean="0"/>
              <a:t>Teorie </a:t>
            </a:r>
            <a:r>
              <a:rPr lang="cs-CZ" sz="2400" u="sng" dirty="0"/>
              <a:t>„</a:t>
            </a:r>
            <a:r>
              <a:rPr lang="cs-CZ" sz="2400" u="sng" dirty="0" err="1"/>
              <a:t>Latent</a:t>
            </a:r>
            <a:r>
              <a:rPr lang="cs-CZ" sz="2400" u="sng" dirty="0"/>
              <a:t> Early </a:t>
            </a:r>
            <a:r>
              <a:rPr lang="cs-CZ" sz="2400" u="sng" dirty="0" err="1"/>
              <a:t>Life</a:t>
            </a:r>
            <a:r>
              <a:rPr lang="cs-CZ" sz="2400" u="sng" dirty="0"/>
              <a:t> </a:t>
            </a:r>
            <a:r>
              <a:rPr lang="cs-CZ" sz="2400" u="sng" dirty="0" err="1"/>
              <a:t>Associated</a:t>
            </a:r>
            <a:r>
              <a:rPr lang="cs-CZ" sz="2400" u="sng" dirty="0"/>
              <a:t> </a:t>
            </a:r>
            <a:r>
              <a:rPr lang="cs-CZ" sz="2400" u="sng" dirty="0" err="1"/>
              <a:t>Regulation</a:t>
            </a:r>
            <a:r>
              <a:rPr lang="cs-CZ" sz="2400" u="sng" dirty="0"/>
              <a:t>“ - -</a:t>
            </a:r>
            <a:r>
              <a:rPr lang="cs-CZ" sz="2400" u="sng" dirty="0" err="1"/>
              <a:t>serie</a:t>
            </a:r>
            <a:r>
              <a:rPr lang="cs-CZ" sz="2400" u="sng" dirty="0"/>
              <a:t> kritických událostí akumulovaných za dlouhou dobu</a:t>
            </a:r>
            <a:r>
              <a:rPr lang="cs-CZ" sz="2400" dirty="0"/>
              <a:t>, od gestace po vyšší věk, může akumulovat epigenetické </a:t>
            </a:r>
            <a:r>
              <a:rPr lang="cs-CZ" sz="2400" dirty="0" err="1"/>
              <a:t>markery</a:t>
            </a:r>
            <a:r>
              <a:rPr lang="cs-CZ" sz="2400" dirty="0"/>
              <a:t>, které modifikují expresi a pravděpodobnost exprese určitých </a:t>
            </a:r>
            <a:r>
              <a:rPr lang="cs-CZ" sz="2400" dirty="0" smtClean="0"/>
              <a:t>genů</a:t>
            </a:r>
          </a:p>
          <a:p>
            <a:pPr>
              <a:defRPr/>
            </a:pPr>
            <a:endParaRPr lang="cs-CZ" sz="2400" dirty="0"/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          Dieta – pravděpodobně nejlépe prostudovanou oblastí</a:t>
            </a:r>
          </a:p>
          <a:p>
            <a:pPr marL="0" indent="0">
              <a:buFontTx/>
              <a:buNone/>
              <a:defRPr/>
            </a:pPr>
            <a:endParaRPr lang="cs-CZ" sz="1400" dirty="0" smtClean="0"/>
          </a:p>
          <a:p>
            <a:pPr marL="0" indent="0">
              <a:buFontTx/>
              <a:buNone/>
              <a:defRPr/>
            </a:pPr>
            <a:r>
              <a:rPr lang="cs-CZ" sz="1400" dirty="0" smtClean="0"/>
              <a:t>                                                                                                                                       (</a:t>
            </a:r>
            <a:r>
              <a:rPr lang="cs-CZ" sz="1400" dirty="0" err="1"/>
              <a:t>Athanasopoulos</a:t>
            </a:r>
            <a:r>
              <a:rPr lang="cs-CZ" sz="1400" dirty="0"/>
              <a:t> </a:t>
            </a:r>
            <a:r>
              <a:rPr lang="cs-CZ" sz="1400" dirty="0" smtClean="0"/>
              <a:t>et al.2016)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/>
          <a:lstStyle/>
          <a:p>
            <a:r>
              <a:rPr lang="cs-CZ" altLang="cs-CZ" sz="2800" b="1" dirty="0" smtClean="0"/>
              <a:t>Dieta kalorická restrikce  – příklad zevního stimulu ovlivňujícího </a:t>
            </a:r>
            <a:r>
              <a:rPr lang="cs-CZ" altLang="cs-CZ" sz="2800" b="1" dirty="0" err="1" smtClean="0"/>
              <a:t>epigenom</a:t>
            </a:r>
            <a:r>
              <a:rPr lang="cs-CZ" altLang="cs-CZ" sz="2800" b="1" dirty="0" smtClean="0"/>
              <a:t> a fenotyp stárnutí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07950" y="1916832"/>
            <a:ext cx="9036050" cy="352839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 sz="2400" dirty="0" smtClean="0"/>
              <a:t>a) </a:t>
            </a:r>
            <a:r>
              <a:rPr lang="cs-CZ" altLang="cs-CZ" sz="2400" u="sng" dirty="0" smtClean="0"/>
              <a:t>aktivace Histon-</a:t>
            </a:r>
            <a:r>
              <a:rPr lang="cs-CZ" altLang="cs-CZ" sz="2400" u="sng" dirty="0" err="1" smtClean="0"/>
              <a:t>deacetylázy</a:t>
            </a:r>
            <a:r>
              <a:rPr lang="cs-CZ" altLang="cs-CZ" sz="2400" u="sng" dirty="0" smtClean="0"/>
              <a:t> (HDAC) - protein </a:t>
            </a:r>
            <a:r>
              <a:rPr lang="cs-CZ" altLang="cs-CZ" sz="2400" u="sng" dirty="0" err="1" smtClean="0"/>
              <a:t>Sirtuin</a:t>
            </a:r>
            <a:r>
              <a:rPr lang="cs-CZ" altLang="cs-CZ" sz="2400" u="sng" dirty="0" smtClean="0"/>
              <a:t> 1 (SIRT 1)</a:t>
            </a:r>
          </a:p>
          <a:p>
            <a:pPr marL="0" indent="0">
              <a:buFontTx/>
              <a:buNone/>
            </a:pPr>
            <a:r>
              <a:rPr lang="cs-CZ" altLang="cs-CZ" sz="2400" dirty="0" smtClean="0"/>
              <a:t>     - aktivace SIRT 1 → </a:t>
            </a:r>
            <a:r>
              <a:rPr lang="cs-CZ" altLang="cs-CZ" sz="2400" b="1" dirty="0" smtClean="0"/>
              <a:t>↓</a:t>
            </a:r>
            <a:r>
              <a:rPr lang="cs-CZ" altLang="cs-CZ" sz="2400" dirty="0" smtClean="0"/>
              <a:t> aktivity genů spojených s procesy zánětu</a:t>
            </a:r>
          </a:p>
          <a:p>
            <a:pPr marL="0" indent="0">
              <a:buFontTx/>
              <a:buNone/>
            </a:pPr>
            <a:r>
              <a:rPr lang="cs-CZ" altLang="cs-CZ" sz="2400" dirty="0" smtClean="0"/>
              <a:t>     → </a:t>
            </a:r>
            <a:r>
              <a:rPr lang="cs-CZ" altLang="cs-CZ" sz="2400" dirty="0" err="1" smtClean="0"/>
              <a:t>aktivta</a:t>
            </a:r>
            <a:r>
              <a:rPr lang="cs-CZ" altLang="cs-CZ" sz="2400" dirty="0" smtClean="0"/>
              <a:t> SIRT 1 (rodina histon-</a:t>
            </a:r>
            <a:r>
              <a:rPr lang="cs-CZ" altLang="cs-CZ" sz="2400" dirty="0" err="1" smtClean="0"/>
              <a:t>deacetyláz</a:t>
            </a:r>
            <a:r>
              <a:rPr lang="cs-CZ" altLang="cs-CZ" sz="2400" dirty="0" smtClean="0"/>
              <a:t>) je závislá na NAD+   </a:t>
            </a:r>
          </a:p>
          <a:p>
            <a:pPr marL="0" indent="0">
              <a:buFontTx/>
              <a:buNone/>
            </a:pPr>
            <a:r>
              <a:rPr lang="cs-CZ" altLang="cs-CZ" sz="2400" dirty="0" smtClean="0"/>
              <a:t>                                                            (</a:t>
            </a:r>
            <a:r>
              <a:rPr lang="cs-CZ" altLang="cs-CZ" sz="2400" dirty="0" err="1" smtClean="0"/>
              <a:t>nicotinamidadenindinukleotid</a:t>
            </a:r>
            <a:r>
              <a:rPr lang="cs-CZ" altLang="cs-CZ" sz="2400" dirty="0" smtClean="0"/>
              <a:t>)</a:t>
            </a:r>
          </a:p>
          <a:p>
            <a:pPr marL="0" indent="0">
              <a:buFontTx/>
              <a:buNone/>
            </a:pPr>
            <a:r>
              <a:rPr lang="cs-CZ" altLang="cs-CZ" sz="2400" dirty="0" smtClean="0"/>
              <a:t>     → NAD+ hladiny klesají se stárnutím, modulace dostupnosti </a:t>
            </a:r>
          </a:p>
          <a:p>
            <a:pPr marL="0" indent="0">
              <a:buFontTx/>
              <a:buNone/>
            </a:pPr>
            <a:r>
              <a:rPr lang="cs-CZ" altLang="cs-CZ" sz="2400" dirty="0" smtClean="0"/>
              <a:t>          NAD+ může mít vliv na procesy stárnutí .</a:t>
            </a:r>
          </a:p>
          <a:p>
            <a:pPr marL="0" indent="0">
              <a:buFontTx/>
              <a:buNone/>
            </a:pPr>
            <a:endParaRPr lang="cs-CZ" altLang="cs-CZ" sz="1200" dirty="0" smtClean="0"/>
          </a:p>
          <a:p>
            <a:pPr marL="0" indent="0">
              <a:buFontTx/>
              <a:buNone/>
            </a:pPr>
            <a:r>
              <a:rPr lang="cs-CZ" altLang="cs-CZ" sz="1400" dirty="0" smtClean="0"/>
              <a:t>                                                           (</a:t>
            </a:r>
            <a:r>
              <a:rPr lang="cs-CZ" altLang="cs-CZ" sz="1400" dirty="0" err="1" smtClean="0"/>
              <a:t>Zimer</a:t>
            </a:r>
            <a:r>
              <a:rPr lang="cs-CZ" altLang="cs-CZ" sz="1400" dirty="0" smtClean="0"/>
              <a:t> 2018; </a:t>
            </a:r>
            <a:r>
              <a:rPr lang="cs-CZ" altLang="cs-CZ" sz="1400" dirty="0" err="1" smtClean="0"/>
              <a:t>Delgado-Morales</a:t>
            </a:r>
            <a:r>
              <a:rPr lang="cs-CZ" altLang="cs-CZ" sz="1400" dirty="0" smtClean="0"/>
              <a:t> et al. 2017; </a:t>
            </a:r>
            <a:r>
              <a:rPr lang="cs-CZ" altLang="cs-CZ" sz="1400" dirty="0" err="1" smtClean="0"/>
              <a:t>Cantó</a:t>
            </a:r>
            <a:r>
              <a:rPr lang="cs-CZ" altLang="cs-CZ" sz="1400" dirty="0" smtClean="0"/>
              <a:t> et al 2015; </a:t>
            </a:r>
            <a:r>
              <a:rPr lang="cs-CZ" altLang="cs-CZ" sz="1400" dirty="0" err="1" smtClean="0"/>
              <a:t>Chouliaras</a:t>
            </a:r>
            <a:r>
              <a:rPr lang="cs-CZ" altLang="cs-CZ" sz="1400" dirty="0" smtClean="0"/>
              <a:t> et al 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/>
          <a:lstStyle/>
          <a:p>
            <a:r>
              <a:rPr lang="cs-CZ" altLang="cs-CZ" sz="2800" b="1" dirty="0"/>
              <a:t>Dieta kalorická restrikce  – příklad zevního stimulu ovlivňujícího </a:t>
            </a:r>
            <a:r>
              <a:rPr lang="cs-CZ" altLang="cs-CZ" sz="2800" b="1" dirty="0" err="1"/>
              <a:t>epigenom</a:t>
            </a:r>
            <a:r>
              <a:rPr lang="cs-CZ" altLang="cs-CZ" sz="2800" b="1" dirty="0"/>
              <a:t> a fenotyp stárnutí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348880"/>
            <a:ext cx="9036496" cy="316835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 sz="2400" dirty="0"/>
              <a:t>b) asociace s změnami hladin 5-methylcytosin a DNMT3 (DNA-</a:t>
            </a:r>
            <a:r>
              <a:rPr lang="cs-CZ" altLang="cs-CZ" sz="2400" dirty="0" err="1"/>
              <a:t>methyl</a:t>
            </a:r>
            <a:r>
              <a:rPr lang="cs-CZ" altLang="cs-CZ" sz="2400" dirty="0"/>
              <a:t> </a:t>
            </a:r>
            <a:endParaRPr lang="cs-CZ" altLang="cs-CZ" sz="2400" dirty="0" smtClean="0"/>
          </a:p>
          <a:p>
            <a:pPr marL="0" indent="0">
              <a:buFontTx/>
              <a:buNone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   transferáza</a:t>
            </a:r>
            <a:r>
              <a:rPr lang="cs-CZ" altLang="cs-CZ" sz="2400" dirty="0"/>
              <a:t>)  </a:t>
            </a:r>
            <a:r>
              <a:rPr lang="cs-CZ" altLang="cs-CZ" sz="2400" dirty="0" smtClean="0"/>
              <a:t>aktivity </a:t>
            </a:r>
            <a:r>
              <a:rPr lang="cs-CZ" altLang="cs-CZ" sz="2400" dirty="0"/>
              <a:t>v  hippokampu myších modelů stárnutí.</a:t>
            </a:r>
          </a:p>
          <a:p>
            <a:pPr marL="0" indent="0">
              <a:buFontTx/>
              <a:buNone/>
            </a:pPr>
            <a:endParaRPr lang="cs-CZ" altLang="cs-CZ" sz="2400" dirty="0"/>
          </a:p>
          <a:p>
            <a:pPr marL="0" indent="0">
              <a:buFontTx/>
              <a:buNone/>
            </a:pPr>
            <a:r>
              <a:rPr lang="cs-CZ" altLang="cs-CZ" sz="2400" dirty="0"/>
              <a:t>c) Vysoký nutriční příjem navozuje procesy </a:t>
            </a:r>
            <a:r>
              <a:rPr lang="cs-CZ" altLang="cs-CZ" sz="2400" dirty="0" err="1"/>
              <a:t>CpG</a:t>
            </a:r>
            <a:r>
              <a:rPr lang="cs-CZ" altLang="cs-CZ" sz="2400" dirty="0"/>
              <a:t> metylace jakou u </a:t>
            </a:r>
          </a:p>
          <a:p>
            <a:pPr marL="0" indent="0">
              <a:buFontTx/>
              <a:buNone/>
            </a:pPr>
            <a:r>
              <a:rPr lang="cs-CZ" altLang="cs-CZ" sz="2400" dirty="0"/>
              <a:t>    </a:t>
            </a:r>
            <a:r>
              <a:rPr lang="cs-CZ" altLang="cs-CZ" sz="2400" dirty="0" smtClean="0"/>
              <a:t>stárnoucích </a:t>
            </a:r>
            <a:r>
              <a:rPr lang="cs-CZ" altLang="cs-CZ" sz="2400" dirty="0" err="1"/>
              <a:t>hepatálních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bb</a:t>
            </a:r>
            <a:r>
              <a:rPr lang="cs-CZ" altLang="cs-CZ" sz="2400" dirty="0" smtClean="0"/>
              <a:t>.</a:t>
            </a:r>
          </a:p>
          <a:p>
            <a:pPr marL="0" indent="0">
              <a:buFontTx/>
              <a:buNone/>
            </a:pPr>
            <a:endParaRPr lang="cs-CZ" alt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395536" y="6073550"/>
            <a:ext cx="8748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cs-CZ" altLang="cs-CZ" sz="1400" dirty="0" smtClean="0"/>
              <a:t>(</a:t>
            </a:r>
            <a:r>
              <a:rPr lang="cs-CZ" altLang="cs-CZ" sz="1400" dirty="0" err="1" smtClean="0"/>
              <a:t>Zimmer</a:t>
            </a:r>
            <a:r>
              <a:rPr lang="cs-CZ" altLang="cs-CZ" sz="1400" dirty="0" smtClean="0"/>
              <a:t> 2018; </a:t>
            </a:r>
            <a:r>
              <a:rPr lang="cs-CZ" altLang="cs-CZ" sz="1400" dirty="0" err="1" smtClean="0"/>
              <a:t>Delgado-Morales</a:t>
            </a:r>
            <a:r>
              <a:rPr lang="cs-CZ" altLang="cs-CZ" sz="1400" dirty="0" smtClean="0"/>
              <a:t> </a:t>
            </a:r>
            <a:r>
              <a:rPr lang="cs-CZ" altLang="cs-CZ" sz="1400" dirty="0"/>
              <a:t>et al. 2017; </a:t>
            </a:r>
            <a:r>
              <a:rPr lang="cs-CZ" altLang="cs-CZ" sz="1400" dirty="0" err="1"/>
              <a:t>Cantó</a:t>
            </a:r>
            <a:r>
              <a:rPr lang="cs-CZ" altLang="cs-CZ" sz="1400" dirty="0"/>
              <a:t> et al 2015; </a:t>
            </a:r>
            <a:r>
              <a:rPr lang="cs-CZ" altLang="cs-CZ" sz="1400" dirty="0" err="1"/>
              <a:t>Chouliaras</a:t>
            </a:r>
            <a:r>
              <a:rPr lang="cs-CZ" altLang="cs-CZ" sz="1400" dirty="0"/>
              <a:t> et al </a:t>
            </a:r>
            <a:r>
              <a:rPr lang="cs-CZ" altLang="cs-CZ" sz="1400" dirty="0" smtClean="0"/>
              <a:t>2012; </a:t>
            </a:r>
            <a:r>
              <a:rPr lang="cs-CZ" sz="1400" dirty="0" err="1"/>
              <a:t>Athanasopoulos</a:t>
            </a:r>
            <a:r>
              <a:rPr lang="cs-CZ" sz="1400" dirty="0"/>
              <a:t> </a:t>
            </a:r>
            <a:r>
              <a:rPr lang="cs-CZ" sz="1400" dirty="0" smtClean="0"/>
              <a:t> et al 2016</a:t>
            </a:r>
            <a:r>
              <a:rPr lang="cs-CZ" altLang="cs-CZ" sz="1400" dirty="0" smtClean="0"/>
              <a:t>)</a:t>
            </a:r>
            <a:endParaRPr lang="cs-CZ" alt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229986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smtClean="0"/>
              <a:t>Stres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 smtClean="0"/>
              <a:t>Zkracování </a:t>
            </a:r>
            <a:r>
              <a:rPr lang="cs-CZ" sz="2400" dirty="0" err="1" smtClean="0"/>
              <a:t>telomer</a:t>
            </a: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Stres indukuje změny v </a:t>
            </a:r>
            <a:r>
              <a:rPr lang="cs-CZ" sz="2400" dirty="0" err="1" smtClean="0"/>
              <a:t>CpG</a:t>
            </a:r>
            <a:r>
              <a:rPr lang="cs-CZ" sz="2400" dirty="0" smtClean="0"/>
              <a:t> metylaci v genech jako jsou </a:t>
            </a:r>
            <a:r>
              <a:rPr lang="cs-CZ" sz="2400" dirty="0" err="1" smtClean="0"/>
              <a:t>glukokortiod</a:t>
            </a:r>
            <a:r>
              <a:rPr lang="cs-CZ" sz="2400" dirty="0" smtClean="0"/>
              <a:t>-stres-response-</a:t>
            </a:r>
            <a:r>
              <a:rPr lang="cs-CZ" sz="2400" dirty="0" err="1" smtClean="0"/>
              <a:t>mediators</a:t>
            </a:r>
            <a:r>
              <a:rPr lang="cs-CZ" sz="2400" dirty="0" smtClean="0"/>
              <a:t> geny</a:t>
            </a:r>
          </a:p>
          <a:p>
            <a:pPr>
              <a:defRPr/>
            </a:pPr>
            <a:r>
              <a:rPr lang="cs-CZ" sz="2400" dirty="0" err="1" smtClean="0"/>
              <a:t>Gukokortikoidy</a:t>
            </a:r>
            <a:r>
              <a:rPr lang="cs-CZ" sz="2400" dirty="0" smtClean="0"/>
              <a:t> vyvíjí dvě </a:t>
            </a:r>
            <a:r>
              <a:rPr lang="cs-CZ" sz="2400" dirty="0" err="1" smtClean="0"/>
              <a:t>komplemetární</a:t>
            </a:r>
            <a:r>
              <a:rPr lang="cs-CZ" sz="2400" dirty="0" smtClean="0"/>
              <a:t> akce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- snížení exprese DNMT1 v neuronech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- up-regulace exprese DNA </a:t>
            </a:r>
            <a:r>
              <a:rPr lang="cs-CZ" sz="2400" dirty="0" err="1" smtClean="0"/>
              <a:t>demetylas</a:t>
            </a:r>
            <a:r>
              <a:rPr lang="cs-CZ" sz="2400" dirty="0" smtClean="0"/>
              <a:t> TET skupiny</a:t>
            </a:r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Další vlivy prostředí….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11" y="1773238"/>
            <a:ext cx="9144001" cy="4322762"/>
          </a:xfrm>
        </p:spPr>
        <p:txBody>
          <a:bodyPr/>
          <a:lstStyle/>
          <a:p>
            <a:pPr>
              <a:defRPr/>
            </a:pPr>
            <a:r>
              <a:rPr lang="cs-CZ" sz="2400" u="sng" dirty="0" smtClean="0"/>
              <a:t>Cvičení</a:t>
            </a:r>
            <a:r>
              <a:rPr lang="cs-CZ" sz="2400" dirty="0" smtClean="0"/>
              <a:t> - ↓ hladin histon </a:t>
            </a:r>
            <a:r>
              <a:rPr lang="cs-CZ" sz="2400" dirty="0" err="1" smtClean="0"/>
              <a:t>deacetylas</a:t>
            </a:r>
            <a:r>
              <a:rPr lang="cs-CZ" sz="2400" dirty="0" smtClean="0"/>
              <a:t> HDAC4 a HDAC5 a ↑acetylovaných histonů H3K36 ve svalech a mozku po cvičení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  - změny v metylaci promotoru genu </a:t>
            </a:r>
            <a:r>
              <a:rPr lang="cs-CZ" sz="2400" dirty="0" err="1" smtClean="0"/>
              <a:t>neurotrofního</a:t>
            </a:r>
            <a:r>
              <a:rPr lang="cs-CZ" sz="2400" dirty="0" smtClean="0"/>
              <a:t> faktoru BNDF</a:t>
            </a:r>
          </a:p>
          <a:p>
            <a:pPr marL="0" indent="0">
              <a:buFontTx/>
              <a:buNone/>
              <a:defRPr/>
            </a:pPr>
            <a:r>
              <a:rPr lang="cs-CZ" sz="1100" dirty="0" smtClean="0"/>
              <a:t> </a:t>
            </a:r>
            <a:endParaRPr lang="cs-CZ" sz="1100" dirty="0"/>
          </a:p>
          <a:p>
            <a:pPr>
              <a:defRPr/>
            </a:pPr>
            <a:r>
              <a:rPr lang="cs-CZ" sz="2400" u="sng" dirty="0" smtClean="0"/>
              <a:t>Tabák</a:t>
            </a:r>
            <a:r>
              <a:rPr lang="cs-CZ" sz="2400" dirty="0" smtClean="0"/>
              <a:t> - ↑ metylace </a:t>
            </a:r>
            <a:r>
              <a:rPr lang="cs-CZ" sz="2400" dirty="0" err="1" smtClean="0"/>
              <a:t>CpG</a:t>
            </a:r>
            <a:r>
              <a:rPr lang="cs-CZ" sz="2400" dirty="0" smtClean="0"/>
              <a:t> některých genů asociovaných s buněčnou homeostázou</a:t>
            </a:r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               - ↓ H4K16Ac a ↑ H3K27Me3</a:t>
            </a:r>
          </a:p>
          <a:p>
            <a:pPr marL="0" indent="0">
              <a:buFontTx/>
              <a:buNone/>
              <a:defRPr/>
            </a:pPr>
            <a:endParaRPr lang="cs-CZ" sz="1100" dirty="0"/>
          </a:p>
          <a:p>
            <a:pPr>
              <a:defRPr/>
            </a:pPr>
            <a:r>
              <a:rPr lang="cs-CZ" sz="2400" u="sng" dirty="0" smtClean="0"/>
              <a:t>Alkohol</a:t>
            </a:r>
            <a:r>
              <a:rPr lang="cs-CZ" sz="2400" dirty="0" smtClean="0"/>
              <a:t> – inhibice </a:t>
            </a:r>
            <a:r>
              <a:rPr lang="cs-CZ" sz="2400" dirty="0" err="1" smtClean="0"/>
              <a:t>methionin</a:t>
            </a:r>
            <a:r>
              <a:rPr lang="cs-CZ" sz="2400" dirty="0" smtClean="0"/>
              <a:t> </a:t>
            </a:r>
            <a:r>
              <a:rPr lang="cs-CZ" sz="2400" dirty="0" err="1" smtClean="0"/>
              <a:t>syntasy</a:t>
            </a:r>
            <a:r>
              <a:rPr lang="cs-CZ" sz="2400" dirty="0" smtClean="0"/>
              <a:t> a ↓ hladin S-</a:t>
            </a:r>
            <a:r>
              <a:rPr lang="cs-CZ" sz="2400" dirty="0" err="1" smtClean="0"/>
              <a:t>adenosinmethoninu</a:t>
            </a:r>
            <a:r>
              <a:rPr lang="cs-CZ" sz="2400" dirty="0" smtClean="0"/>
              <a:t> </a:t>
            </a:r>
            <a:r>
              <a:rPr lang="cs-CZ" sz="2400" dirty="0"/>
              <a:t>je </a:t>
            </a:r>
            <a:r>
              <a:rPr lang="cs-CZ" sz="2400" dirty="0" smtClean="0"/>
              <a:t>asociována s </a:t>
            </a:r>
            <a:r>
              <a:rPr lang="cs-CZ" sz="2400" dirty="0" err="1" smtClean="0"/>
              <a:t>hypometylací</a:t>
            </a:r>
            <a:r>
              <a:rPr lang="cs-CZ" sz="2400" dirty="0" smtClean="0"/>
              <a:t> LINE sekvencí</a:t>
            </a:r>
          </a:p>
          <a:p>
            <a:pPr>
              <a:defRPr/>
            </a:pPr>
            <a:endParaRPr lang="cs-CZ" sz="2400" dirty="0"/>
          </a:p>
          <a:p>
            <a:pPr marL="0" indent="0">
              <a:buFontTx/>
              <a:buNone/>
              <a:defRPr/>
            </a:pPr>
            <a:r>
              <a:rPr lang="cs-CZ" sz="1600" dirty="0" smtClean="0"/>
              <a:t>                                  (</a:t>
            </a:r>
            <a:r>
              <a:rPr lang="cs-CZ" sz="1600" dirty="0" err="1" smtClean="0"/>
              <a:t>McGee</a:t>
            </a:r>
            <a:r>
              <a:rPr lang="cs-CZ" sz="1600" dirty="0" smtClean="0"/>
              <a:t> et al 2013; Abel et al 2013; </a:t>
            </a:r>
            <a:r>
              <a:rPr lang="cs-CZ" sz="1600" dirty="0" err="1" smtClean="0"/>
              <a:t>Zellinger</a:t>
            </a:r>
            <a:r>
              <a:rPr lang="cs-CZ" sz="1600" dirty="0" smtClean="0"/>
              <a:t> et al 2013; </a:t>
            </a:r>
            <a:r>
              <a:rPr lang="cs-CZ" sz="1600" dirty="0" err="1" smtClean="0"/>
              <a:t>Delgado-Morales</a:t>
            </a:r>
            <a:r>
              <a:rPr lang="cs-CZ" sz="1600" dirty="0" smtClean="0"/>
              <a:t> et al 2017)</a:t>
            </a:r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dirty="0" smtClean="0"/>
              <a:t>Úvod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8278813" cy="4400550"/>
          </a:xfrm>
        </p:spPr>
        <p:txBody>
          <a:bodyPr/>
          <a:lstStyle/>
          <a:p>
            <a:r>
              <a:rPr lang="cs-CZ" altLang="cs-CZ" sz="2400" dirty="0" smtClean="0"/>
              <a:t>Nejsem genetik, ale neurolog</a:t>
            </a:r>
          </a:p>
          <a:p>
            <a:r>
              <a:rPr lang="cs-CZ" altLang="cs-CZ" sz="2400" dirty="0" smtClean="0"/>
              <a:t>Zaujalo mě toto téma, téma ovlivnění čtení genomu prostředím a možná reverzibilita epigenetických mechanizmů</a:t>
            </a:r>
          </a:p>
          <a:p>
            <a:r>
              <a:rPr lang="cs-CZ" altLang="cs-CZ" sz="2400" dirty="0" smtClean="0"/>
              <a:t>Studiem jsem zjistil, jak je to pekelně složité</a:t>
            </a:r>
          </a:p>
          <a:p>
            <a:r>
              <a:rPr lang="cs-CZ" altLang="cs-CZ" sz="2400" dirty="0" smtClean="0"/>
              <a:t>Můj referát je pouze exkurzí do problematiky, která se jeví širší, než v okamžiku na začátku studia….</a:t>
            </a:r>
          </a:p>
          <a:p>
            <a:r>
              <a:rPr lang="cs-CZ" altLang="cs-CZ" sz="2400" dirty="0" smtClean="0"/>
              <a:t>Předkládám pokus o srozumitelné nastínění nové možné cesty vnímání </a:t>
            </a:r>
            <a:r>
              <a:rPr lang="cs-CZ" altLang="cs-CZ" sz="2400" dirty="0" err="1" smtClean="0"/>
              <a:t>epigenetiky</a:t>
            </a:r>
            <a:r>
              <a:rPr lang="cs-CZ" altLang="cs-CZ" sz="2400" dirty="0" smtClean="0"/>
              <a:t>, cesty hledání nových biomarkerů a terapie.</a:t>
            </a:r>
          </a:p>
          <a:p>
            <a:pPr marL="0" indent="0">
              <a:buNone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smtClean="0"/>
              <a:t>Epigenetika jako most…až k potomkům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981200"/>
            <a:ext cx="8497887" cy="4114800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Potomstvo matek exponovaných Holandskému hladomoru 1944-1945 měly signifikantně zvýšené riziko několika nemocí včetně schizofrenie</a:t>
            </a:r>
          </a:p>
          <a:p>
            <a:pPr marL="0" indent="0">
              <a:buFontTx/>
              <a:buNone/>
              <a:defRPr/>
            </a:pPr>
            <a:endParaRPr lang="cs-CZ" sz="1000" dirty="0" smtClean="0"/>
          </a:p>
          <a:p>
            <a:pPr>
              <a:defRPr/>
            </a:pPr>
            <a:r>
              <a:rPr lang="cs-CZ" sz="2400" dirty="0" smtClean="0"/>
              <a:t>Potomstvo matek s B12 a </a:t>
            </a:r>
            <a:r>
              <a:rPr lang="cs-CZ" sz="2400" dirty="0" err="1" smtClean="0"/>
              <a:t>ac</a:t>
            </a:r>
            <a:r>
              <a:rPr lang="cs-CZ" sz="2400" dirty="0" smtClean="0"/>
              <a:t>. </a:t>
            </a:r>
            <a:r>
              <a:rPr lang="cs-CZ" sz="2400" dirty="0" err="1"/>
              <a:t>f</a:t>
            </a:r>
            <a:r>
              <a:rPr lang="cs-CZ" sz="2400" dirty="0" err="1" smtClean="0"/>
              <a:t>olicum</a:t>
            </a:r>
            <a:r>
              <a:rPr lang="cs-CZ" sz="2400" dirty="0" smtClean="0"/>
              <a:t> deficitem – zvýšené riziko defektů </a:t>
            </a:r>
            <a:r>
              <a:rPr lang="cs-CZ" sz="2400" dirty="0" err="1" smtClean="0"/>
              <a:t>myelinizace</a:t>
            </a:r>
            <a:endParaRPr lang="cs-CZ" sz="2400" dirty="0" smtClean="0"/>
          </a:p>
          <a:p>
            <a:pPr marL="0" indent="0">
              <a:buFontTx/>
              <a:buNone/>
              <a:defRPr/>
            </a:pPr>
            <a:r>
              <a:rPr lang="cs-CZ" sz="1000" dirty="0" smtClean="0"/>
              <a:t> </a:t>
            </a:r>
          </a:p>
          <a:p>
            <a:pPr>
              <a:defRPr/>
            </a:pPr>
            <a:r>
              <a:rPr lang="cs-CZ" sz="2400" dirty="0" smtClean="0"/>
              <a:t>Expozice tabáku, alkoholu, stresu, infekci jako riziko neurologických onemocnění u potomků</a:t>
            </a:r>
            <a:endParaRPr lang="cs-CZ" sz="2400" dirty="0"/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endParaRPr lang="cs-CZ" sz="2400" dirty="0"/>
          </a:p>
          <a:p>
            <a:pPr marL="0" indent="0">
              <a:buFontTx/>
              <a:buNone/>
              <a:defRPr/>
            </a:pPr>
            <a:r>
              <a:rPr lang="cs-CZ" sz="1600" dirty="0" smtClean="0"/>
              <a:t>(</a:t>
            </a:r>
            <a:r>
              <a:rPr lang="cs-CZ" sz="1600" dirty="0" err="1" smtClean="0"/>
              <a:t>Zimmer</a:t>
            </a:r>
            <a:r>
              <a:rPr lang="cs-CZ" sz="1600" dirty="0" smtClean="0"/>
              <a:t> 2018; </a:t>
            </a:r>
            <a:r>
              <a:rPr lang="cs-CZ" sz="1600" dirty="0" err="1" smtClean="0"/>
              <a:t>Delgado-Morales</a:t>
            </a:r>
            <a:r>
              <a:rPr lang="cs-CZ" sz="1600" dirty="0" smtClean="0"/>
              <a:t> et al, </a:t>
            </a:r>
            <a:r>
              <a:rPr lang="cs-CZ" sz="1600" dirty="0" err="1" smtClean="0"/>
              <a:t>Clinical</a:t>
            </a:r>
            <a:r>
              <a:rPr lang="cs-CZ" sz="1600" dirty="0" smtClean="0"/>
              <a:t> </a:t>
            </a:r>
            <a:r>
              <a:rPr lang="cs-CZ" sz="1600" dirty="0" err="1" smtClean="0"/>
              <a:t>Epigenetics</a:t>
            </a:r>
            <a:r>
              <a:rPr lang="cs-CZ" sz="1600" dirty="0" smtClean="0"/>
              <a:t>, 2017; </a:t>
            </a:r>
            <a:r>
              <a:rPr lang="cs-CZ" sz="1600" dirty="0" err="1" smtClean="0"/>
              <a:t>Lövblad</a:t>
            </a:r>
            <a:r>
              <a:rPr lang="cs-CZ" sz="1600" dirty="0" smtClean="0"/>
              <a:t> et al.1997; </a:t>
            </a:r>
          </a:p>
          <a:p>
            <a:pPr marL="0" indent="0">
              <a:buFontTx/>
              <a:buNone/>
              <a:defRPr/>
            </a:pPr>
            <a:r>
              <a:rPr lang="cs-CZ" sz="1600" dirty="0" err="1" smtClean="0"/>
              <a:t>Rachdaoui,Sarkar</a:t>
            </a:r>
            <a:r>
              <a:rPr lang="cs-CZ" sz="1600" dirty="0" smtClean="0"/>
              <a:t>: </a:t>
            </a:r>
            <a:r>
              <a:rPr lang="cs-CZ" sz="1600" dirty="0" err="1" smtClean="0"/>
              <a:t>Transgenerational</a:t>
            </a:r>
            <a:r>
              <a:rPr lang="cs-CZ" sz="1600" dirty="0" smtClean="0"/>
              <a:t> </a:t>
            </a:r>
            <a:r>
              <a:rPr lang="cs-CZ" sz="1600" dirty="0" err="1" smtClean="0"/>
              <a:t>epigenetics</a:t>
            </a:r>
            <a:r>
              <a:rPr lang="cs-CZ" sz="1600" dirty="0" smtClean="0"/>
              <a:t> and brain </a:t>
            </a:r>
            <a:r>
              <a:rPr lang="cs-CZ" sz="1600" dirty="0" err="1" smtClean="0"/>
              <a:t>disorders</a:t>
            </a:r>
            <a:r>
              <a:rPr lang="cs-CZ" sz="1600" dirty="0" smtClean="0"/>
              <a:t>, 2014)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85225" cy="1143000"/>
          </a:xfrm>
        </p:spPr>
        <p:txBody>
          <a:bodyPr/>
          <a:lstStyle/>
          <a:p>
            <a:r>
              <a:rPr lang="cs-CZ" altLang="cs-CZ" sz="2800" b="1" smtClean="0"/>
              <a:t>Epigenetická deregulace u neurodegenerativních onemocnění: Alzheimerova nemoc jako model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08520" y="1625625"/>
            <a:ext cx="9144000" cy="4611687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Studie prokazující </a:t>
            </a:r>
            <a:r>
              <a:rPr lang="cs-CZ" altLang="cs-CZ" sz="2400" u="sng" dirty="0" smtClean="0"/>
              <a:t>specifické epigenetické signatury pro AD </a:t>
            </a:r>
            <a:r>
              <a:rPr lang="cs-CZ" altLang="cs-CZ" sz="2400" dirty="0" smtClean="0"/>
              <a:t>a některé geny regulované cestou epigenetické regulace DNA metylace u AD     </a:t>
            </a:r>
          </a:p>
          <a:p>
            <a:pPr marL="0" indent="0">
              <a:buFontTx/>
              <a:buNone/>
              <a:defRPr/>
            </a:pPr>
            <a:r>
              <a:rPr lang="cs-CZ" altLang="cs-CZ" sz="1400" dirty="0" smtClean="0"/>
              <a:t>       (</a:t>
            </a:r>
            <a:r>
              <a:rPr lang="cs-CZ" altLang="cs-CZ" sz="1400" dirty="0" err="1" smtClean="0"/>
              <a:t>DeJager</a:t>
            </a:r>
            <a:r>
              <a:rPr lang="cs-CZ" altLang="cs-CZ" sz="1400" dirty="0" smtClean="0"/>
              <a:t> et al 2014; </a:t>
            </a:r>
            <a:r>
              <a:rPr lang="cs-CZ" altLang="cs-CZ" sz="1400" dirty="0" err="1" smtClean="0"/>
              <a:t>Lunnon</a:t>
            </a:r>
            <a:r>
              <a:rPr lang="cs-CZ" altLang="cs-CZ" sz="1400" dirty="0" smtClean="0"/>
              <a:t> et al 2014; </a:t>
            </a:r>
            <a:r>
              <a:rPr lang="cs-CZ" altLang="cs-CZ" sz="1400" dirty="0" err="1" smtClean="0"/>
              <a:t>Sancherz-Mut</a:t>
            </a:r>
            <a:r>
              <a:rPr lang="cs-CZ" altLang="cs-CZ" sz="1400" dirty="0" smtClean="0"/>
              <a:t> et al 2016; </a:t>
            </a:r>
            <a:r>
              <a:rPr lang="cs-CZ" altLang="cs-CZ" sz="1400" dirty="0" err="1" smtClean="0"/>
              <a:t>Delgado-Morales</a:t>
            </a:r>
            <a:r>
              <a:rPr lang="cs-CZ" altLang="cs-CZ" sz="1400" dirty="0" smtClean="0"/>
              <a:t> et al 2017)</a:t>
            </a:r>
          </a:p>
          <a:p>
            <a:pPr marL="0" indent="0">
              <a:buFontTx/>
              <a:buNone/>
              <a:defRPr/>
            </a:pPr>
            <a:endParaRPr lang="cs-CZ" altLang="cs-CZ" sz="2400" dirty="0" smtClean="0"/>
          </a:p>
          <a:p>
            <a:pPr marL="0" indent="0">
              <a:buFontTx/>
              <a:buNone/>
              <a:defRPr/>
            </a:pPr>
            <a:r>
              <a:rPr lang="cs-CZ" altLang="cs-CZ" sz="2400" dirty="0" smtClean="0"/>
              <a:t>- Vyhledávané geny - </a:t>
            </a:r>
          </a:p>
          <a:p>
            <a:pPr marL="0" indent="0">
              <a:buFontTx/>
              <a:buNone/>
              <a:defRPr/>
            </a:pPr>
            <a:r>
              <a:rPr lang="cs-CZ" altLang="cs-CZ" sz="2400" dirty="0" smtClean="0"/>
              <a:t>       - hrající roli v patofyziologii vzniku demencí – možné </a:t>
            </a:r>
          </a:p>
          <a:p>
            <a:pPr marL="0" indent="0">
              <a:buFontTx/>
              <a:buNone/>
              <a:defRPr/>
            </a:pPr>
            <a:r>
              <a:rPr lang="cs-CZ" altLang="cs-CZ" sz="2400" dirty="0" smtClean="0"/>
              <a:t>         terapeutické cíle a využití v terapii.</a:t>
            </a:r>
          </a:p>
          <a:p>
            <a:pPr marL="0" indent="0">
              <a:buFontTx/>
              <a:buNone/>
              <a:defRPr/>
            </a:pPr>
            <a:r>
              <a:rPr lang="cs-CZ" altLang="cs-CZ" sz="2400" dirty="0" smtClean="0"/>
              <a:t>       - geny změněné jako biomarkery časného či preklinického postižení.</a:t>
            </a:r>
          </a:p>
          <a:p>
            <a:pPr marL="0" indent="0">
              <a:buFontTx/>
              <a:buNone/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 smtClean="0"/>
              <a:t>Mnohé geny se zvyšující se </a:t>
            </a:r>
            <a:r>
              <a:rPr lang="cs-CZ" altLang="cs-CZ" sz="2400" dirty="0" err="1" smtClean="0"/>
              <a:t>hypo</a:t>
            </a:r>
            <a:r>
              <a:rPr lang="cs-CZ" altLang="cs-CZ" sz="2400" dirty="0" smtClean="0"/>
              <a:t>/</a:t>
            </a:r>
            <a:r>
              <a:rPr lang="cs-CZ" altLang="cs-CZ" sz="2400" dirty="0" err="1" smtClean="0"/>
              <a:t>hypermetylací</a:t>
            </a:r>
            <a:r>
              <a:rPr lang="cs-CZ" altLang="cs-CZ" sz="2400" dirty="0" smtClean="0"/>
              <a:t> během stárnutí, ale akcelerováno u AD   </a:t>
            </a:r>
            <a:r>
              <a:rPr lang="cs-CZ" altLang="cs-CZ" sz="1400" dirty="0" smtClean="0"/>
              <a:t>(</a:t>
            </a:r>
            <a:r>
              <a:rPr lang="cs-CZ" altLang="cs-CZ" sz="1400" dirty="0" err="1" smtClean="0"/>
              <a:t>Sanchez-mut</a:t>
            </a:r>
            <a:r>
              <a:rPr lang="cs-CZ" altLang="cs-CZ" sz="1400" dirty="0" smtClean="0"/>
              <a:t> et al 2016;  </a:t>
            </a:r>
            <a:r>
              <a:rPr lang="cs-CZ" altLang="cs-CZ" sz="1400" dirty="0" err="1" smtClean="0"/>
              <a:t>Delgado-Morales</a:t>
            </a:r>
            <a:r>
              <a:rPr lang="cs-CZ" altLang="cs-CZ" sz="1400" dirty="0" smtClean="0"/>
              <a:t> 2017)</a:t>
            </a:r>
          </a:p>
          <a:p>
            <a:pPr>
              <a:defRPr/>
            </a:pPr>
            <a:endParaRPr lang="cs-CZ" altLang="cs-CZ" sz="2400" dirty="0" smtClean="0"/>
          </a:p>
          <a:p>
            <a:pPr>
              <a:defRPr/>
            </a:pPr>
            <a:endParaRPr lang="cs-CZ" altLang="cs-CZ" sz="2400" dirty="0" smtClean="0"/>
          </a:p>
          <a:p>
            <a:pPr>
              <a:defRPr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-27384"/>
            <a:ext cx="7772400" cy="576064"/>
          </a:xfrm>
        </p:spPr>
        <p:txBody>
          <a:bodyPr/>
          <a:lstStyle/>
          <a:p>
            <a:r>
              <a:rPr lang="cs-CZ" sz="2400" b="1" dirty="0" smtClean="0"/>
              <a:t>Změny v metylaci DNA zjištěné u AD </a:t>
            </a:r>
            <a:endParaRPr lang="cs-CZ" sz="2400" b="1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620688"/>
            <a:ext cx="9061390" cy="61653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443136"/>
          </a:xfrm>
        </p:spPr>
        <p:txBody>
          <a:bodyPr/>
          <a:lstStyle/>
          <a:p>
            <a:r>
              <a:rPr lang="cs-CZ" sz="2400" b="1" dirty="0" smtClean="0"/>
              <a:t>Změny v metylaci DNA zjištěné u AD </a:t>
            </a:r>
            <a:endParaRPr lang="cs-CZ" sz="2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4697"/>
            <a:ext cx="9001000" cy="44605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084168" y="5538718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(</a:t>
            </a:r>
            <a:r>
              <a:rPr lang="cs-CZ" sz="1600" dirty="0" err="1" smtClean="0"/>
              <a:t>Sanchez</a:t>
            </a:r>
            <a:r>
              <a:rPr lang="cs-CZ" sz="1600" dirty="0" smtClean="0"/>
              <a:t>-</a:t>
            </a:r>
            <a:r>
              <a:rPr lang="cs-CZ" sz="1600" dirty="0" err="1" smtClean="0"/>
              <a:t>Mut</a:t>
            </a:r>
            <a:r>
              <a:rPr lang="cs-CZ" sz="1600" dirty="0" smtClean="0"/>
              <a:t> </a:t>
            </a:r>
            <a:r>
              <a:rPr lang="cs-CZ" sz="1600" dirty="0" err="1" smtClean="0"/>
              <a:t>et</a:t>
            </a:r>
            <a:r>
              <a:rPr lang="cs-CZ" sz="1600" dirty="0" smtClean="0"/>
              <a:t> </a:t>
            </a:r>
            <a:r>
              <a:rPr lang="cs-CZ" sz="1600" dirty="0" err="1" smtClean="0"/>
              <a:t>Gäff</a:t>
            </a:r>
            <a:r>
              <a:rPr lang="cs-CZ" sz="1600" dirty="0" smtClean="0"/>
              <a:t>, 2015)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032" y="188640"/>
            <a:ext cx="7772400" cy="555848"/>
          </a:xfrm>
        </p:spPr>
        <p:txBody>
          <a:bodyPr/>
          <a:lstStyle/>
          <a:p>
            <a:r>
              <a:rPr lang="cs-CZ" sz="2400" b="1" dirty="0" smtClean="0"/>
              <a:t>Změny v genech se změněnou acetylací histonů u AD</a:t>
            </a:r>
            <a:endParaRPr lang="cs-CZ" sz="24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24744"/>
            <a:ext cx="8928992" cy="51845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156176" y="6381328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(</a:t>
            </a:r>
            <a:r>
              <a:rPr lang="cs-CZ" sz="1600" dirty="0" err="1" smtClean="0"/>
              <a:t>Sanchez</a:t>
            </a:r>
            <a:r>
              <a:rPr lang="cs-CZ" sz="1600" dirty="0" smtClean="0"/>
              <a:t>-</a:t>
            </a:r>
            <a:r>
              <a:rPr lang="cs-CZ" sz="1600" dirty="0" err="1" smtClean="0"/>
              <a:t>Mut</a:t>
            </a:r>
            <a:r>
              <a:rPr lang="cs-CZ" sz="1600" dirty="0" smtClean="0"/>
              <a:t> </a:t>
            </a:r>
            <a:r>
              <a:rPr lang="cs-CZ" sz="1600" dirty="0" err="1" smtClean="0"/>
              <a:t>et</a:t>
            </a:r>
            <a:r>
              <a:rPr lang="cs-CZ" sz="1600" dirty="0" smtClean="0"/>
              <a:t> </a:t>
            </a:r>
            <a:r>
              <a:rPr lang="cs-CZ" sz="1600" dirty="0" err="1" smtClean="0"/>
              <a:t>Gäff</a:t>
            </a:r>
            <a:r>
              <a:rPr lang="cs-CZ" sz="1600" dirty="0" smtClean="0"/>
              <a:t> 2015)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989138"/>
            <a:ext cx="8820150" cy="4679950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Exprese APP genu (amyloid </a:t>
            </a:r>
            <a:r>
              <a:rPr lang="cs-CZ" sz="2400" dirty="0" err="1" smtClean="0"/>
              <a:t>precursor</a:t>
            </a:r>
            <a:r>
              <a:rPr lang="cs-CZ" sz="2400" dirty="0" smtClean="0"/>
              <a:t> protein) – regulován přes mnohotnou </a:t>
            </a:r>
            <a:r>
              <a:rPr lang="cs-CZ" sz="2400" dirty="0" err="1" smtClean="0"/>
              <a:t>methylaci</a:t>
            </a:r>
            <a:r>
              <a:rPr lang="cs-CZ" sz="2400" dirty="0" smtClean="0"/>
              <a:t> oblastí s </a:t>
            </a:r>
            <a:r>
              <a:rPr lang="cs-CZ" sz="2400" dirty="0" err="1" smtClean="0"/>
              <a:t>CpG</a:t>
            </a:r>
            <a:r>
              <a:rPr lang="cs-CZ" sz="2400" dirty="0" smtClean="0"/>
              <a:t> v </a:t>
            </a:r>
            <a:r>
              <a:rPr lang="cs-CZ" sz="2400" dirty="0" err="1" smtClean="0"/>
              <a:t>promoteru</a:t>
            </a:r>
            <a:endParaRPr lang="cs-CZ" sz="2400" dirty="0" smtClean="0"/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   - </a:t>
            </a:r>
            <a:r>
              <a:rPr lang="cs-CZ" sz="2400" dirty="0" err="1" smtClean="0"/>
              <a:t>hypomethylace</a:t>
            </a:r>
            <a:r>
              <a:rPr lang="cs-CZ" sz="2400" dirty="0" smtClean="0"/>
              <a:t> popsána v asociaci s výskytem AD nad 70 let věku</a:t>
            </a:r>
            <a:endParaRPr lang="cs-CZ" sz="2400" dirty="0"/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      </a:t>
            </a:r>
            <a:r>
              <a:rPr lang="cs-CZ" sz="1400" dirty="0" smtClean="0"/>
              <a:t>(</a:t>
            </a:r>
            <a:r>
              <a:rPr lang="cs-CZ" sz="1400" dirty="0" err="1" smtClean="0"/>
              <a:t>West</a:t>
            </a:r>
            <a:r>
              <a:rPr lang="cs-CZ" sz="1400" dirty="0" smtClean="0"/>
              <a:t> et al 1995; </a:t>
            </a:r>
            <a:r>
              <a:rPr lang="cs-CZ" sz="1400" dirty="0" err="1" smtClean="0"/>
              <a:t>Toghi</a:t>
            </a:r>
            <a:r>
              <a:rPr lang="cs-CZ" sz="1400" dirty="0" smtClean="0"/>
              <a:t> et al 1999; </a:t>
            </a:r>
            <a:r>
              <a:rPr lang="cs-CZ" sz="1400" dirty="0" err="1" smtClean="0"/>
              <a:t>Delgado-Moralex</a:t>
            </a:r>
            <a:r>
              <a:rPr lang="cs-CZ" sz="1400" dirty="0" smtClean="0"/>
              <a:t> 2017, </a:t>
            </a:r>
            <a:r>
              <a:rPr lang="cs-CZ" sz="1400" dirty="0" err="1" smtClean="0"/>
              <a:t>Maloney</a:t>
            </a:r>
            <a:r>
              <a:rPr lang="cs-CZ" sz="1400" dirty="0" smtClean="0"/>
              <a:t> 2016, </a:t>
            </a:r>
            <a:r>
              <a:rPr lang="cs-CZ" sz="1400" dirty="0" err="1" smtClean="0"/>
              <a:t>Millan</a:t>
            </a:r>
            <a:r>
              <a:rPr lang="cs-CZ" sz="1400" dirty="0" smtClean="0"/>
              <a:t> 2014)</a:t>
            </a:r>
            <a:endParaRPr lang="cs-CZ" sz="2400" dirty="0" smtClean="0"/>
          </a:p>
          <a:p>
            <a:pPr marL="0" indent="0">
              <a:buFontTx/>
              <a:buNone/>
              <a:defRPr/>
            </a:pPr>
            <a:endParaRPr lang="cs-CZ" sz="1200" dirty="0" smtClean="0"/>
          </a:p>
          <a:p>
            <a:pPr marL="0" indent="0">
              <a:buFontTx/>
              <a:buNone/>
              <a:defRPr/>
            </a:pPr>
            <a:endParaRPr lang="cs-CZ" sz="1200" dirty="0" smtClean="0"/>
          </a:p>
          <a:p>
            <a:pPr>
              <a:defRPr/>
            </a:pPr>
            <a:r>
              <a:rPr lang="cs-CZ" sz="2400" dirty="0" smtClean="0"/>
              <a:t>Gen BACE1 (beta </a:t>
            </a:r>
            <a:r>
              <a:rPr lang="cs-CZ" sz="2400" dirty="0" err="1" smtClean="0"/>
              <a:t>sekretáza</a:t>
            </a:r>
            <a:r>
              <a:rPr lang="cs-CZ" sz="2400" dirty="0" smtClean="0"/>
              <a:t> 1)  (zodpovědný za </a:t>
            </a:r>
            <a:r>
              <a:rPr lang="cs-CZ" sz="2400" dirty="0" err="1" smtClean="0"/>
              <a:t>kodování</a:t>
            </a:r>
            <a:r>
              <a:rPr lang="cs-CZ" sz="2400" dirty="0" smtClean="0"/>
              <a:t> enzymu s následnou vadnou cestou </a:t>
            </a:r>
            <a:r>
              <a:rPr lang="cs-CZ" sz="2400" dirty="0" err="1" smtClean="0"/>
              <a:t>metabolizace</a:t>
            </a:r>
            <a:r>
              <a:rPr lang="cs-CZ" sz="2400" dirty="0" smtClean="0"/>
              <a:t> APP na toxickou A</a:t>
            </a:r>
            <a:r>
              <a:rPr lang="el-GR" sz="2400" dirty="0" smtClean="0"/>
              <a:t>β</a:t>
            </a:r>
            <a:r>
              <a:rPr lang="cs-CZ" sz="2400" dirty="0" smtClean="0"/>
              <a:t> – v souvislosti s AD byly nalezeny </a:t>
            </a:r>
            <a:r>
              <a:rPr lang="cs-CZ" sz="2400" dirty="0" err="1" smtClean="0"/>
              <a:t>hypometylační</a:t>
            </a:r>
            <a:r>
              <a:rPr lang="cs-CZ" sz="2400" dirty="0" smtClean="0"/>
              <a:t> stavy </a:t>
            </a:r>
            <a:r>
              <a:rPr lang="cs-CZ" sz="2400" dirty="0" err="1" smtClean="0"/>
              <a:t>promoteru</a:t>
            </a:r>
            <a:r>
              <a:rPr lang="cs-CZ" sz="2400" dirty="0" smtClean="0"/>
              <a:t> genu BACE1  </a:t>
            </a:r>
            <a:r>
              <a:rPr lang="cs-CZ" sz="1400" dirty="0" smtClean="0"/>
              <a:t>(</a:t>
            </a:r>
            <a:r>
              <a:rPr lang="cs-CZ" sz="1400" dirty="0" err="1" smtClean="0"/>
              <a:t>Iwata</a:t>
            </a:r>
            <a:r>
              <a:rPr lang="cs-CZ" sz="1400" dirty="0" smtClean="0"/>
              <a:t> et al 2014; </a:t>
            </a:r>
            <a:r>
              <a:rPr lang="cs-CZ" sz="1400" dirty="0" err="1" smtClean="0"/>
              <a:t>Delgado-Morales</a:t>
            </a:r>
            <a:r>
              <a:rPr lang="cs-CZ" sz="1400" dirty="0" smtClean="0"/>
              <a:t> et al 2017; </a:t>
            </a:r>
            <a:r>
              <a:rPr lang="cs-CZ" sz="1400" dirty="0" err="1" smtClean="0"/>
              <a:t>Butler</a:t>
            </a:r>
            <a:r>
              <a:rPr lang="cs-CZ" sz="1400" dirty="0" smtClean="0"/>
              <a:t> et al 2016)</a:t>
            </a:r>
          </a:p>
          <a:p>
            <a:pPr>
              <a:defRPr/>
            </a:pPr>
            <a:endParaRPr lang="cs-CZ" sz="1200" dirty="0" smtClean="0"/>
          </a:p>
          <a:p>
            <a:pPr marL="0" indent="0">
              <a:buFontTx/>
              <a:buNone/>
              <a:defRPr/>
            </a:pPr>
            <a:endParaRPr lang="cs-CZ" sz="2400" dirty="0"/>
          </a:p>
        </p:txBody>
      </p:sp>
      <p:sp>
        <p:nvSpPr>
          <p:cNvPr id="27651" name="Nadpis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cs-CZ" altLang="cs-CZ" sz="2800" b="1" smtClean="0"/>
              <a:t>Epigenetická deregulace u neurodegenerativních onemocnění: Alzheimerova nemoc jako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cs-CZ" altLang="cs-CZ" sz="2800" b="1" smtClean="0"/>
              <a:t>Epigenetická deregulace u neurodegenerativních onemocnění: Alzheimerova nemoc jako model</a:t>
            </a:r>
            <a:endParaRPr lang="cs-CZ" altLang="cs-CZ" sz="28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916113"/>
            <a:ext cx="8712200" cy="4465637"/>
          </a:xfrm>
        </p:spPr>
        <p:txBody>
          <a:bodyPr/>
          <a:lstStyle/>
          <a:p>
            <a:pPr>
              <a:defRPr/>
            </a:pPr>
            <a:r>
              <a:rPr lang="cs-CZ" sz="2400" u="sng" dirty="0" smtClean="0"/>
              <a:t>A</a:t>
            </a:r>
            <a:r>
              <a:rPr lang="el-GR" sz="2400" u="sng" dirty="0" smtClean="0"/>
              <a:t>β</a:t>
            </a:r>
            <a:r>
              <a:rPr lang="cs-CZ" sz="2400" u="sng" dirty="0" smtClean="0"/>
              <a:t> sám je epigenetický modulátor </a:t>
            </a:r>
            <a:r>
              <a:rPr lang="cs-CZ" sz="2400" dirty="0" smtClean="0"/>
              <a:t>indukující globální DNA </a:t>
            </a:r>
            <a:r>
              <a:rPr lang="cs-CZ" sz="2400" dirty="0" err="1" smtClean="0"/>
              <a:t>hypometylaci</a:t>
            </a:r>
            <a:r>
              <a:rPr lang="cs-CZ" sz="2400" dirty="0" smtClean="0"/>
              <a:t> a specifickou </a:t>
            </a:r>
            <a:r>
              <a:rPr lang="cs-CZ" sz="2400" dirty="0" err="1" smtClean="0"/>
              <a:t>hypermetylaci</a:t>
            </a:r>
            <a:r>
              <a:rPr lang="cs-CZ" sz="2400" dirty="0" smtClean="0"/>
              <a:t> </a:t>
            </a:r>
            <a:r>
              <a:rPr lang="cs-CZ" sz="2400" dirty="0" err="1" smtClean="0"/>
              <a:t>Neprilysinu</a:t>
            </a:r>
            <a:r>
              <a:rPr lang="cs-CZ" sz="2400" dirty="0" smtClean="0"/>
              <a:t> (znám rovněž jako MME, </a:t>
            </a:r>
            <a:r>
              <a:rPr lang="cs-CZ" sz="2400" dirty="0" err="1" smtClean="0"/>
              <a:t>membrane</a:t>
            </a:r>
            <a:r>
              <a:rPr lang="cs-CZ" sz="2400" dirty="0" smtClean="0"/>
              <a:t> </a:t>
            </a:r>
            <a:r>
              <a:rPr lang="cs-CZ" sz="2400" dirty="0" err="1" smtClean="0"/>
              <a:t>metallo-endopeptidase</a:t>
            </a:r>
            <a:r>
              <a:rPr lang="cs-CZ" sz="2400" dirty="0" smtClean="0"/>
              <a:t>, NEP, </a:t>
            </a:r>
            <a:r>
              <a:rPr lang="cs-CZ" sz="2400" dirty="0" err="1" smtClean="0"/>
              <a:t>neutral</a:t>
            </a:r>
            <a:r>
              <a:rPr lang="cs-CZ" sz="2400" dirty="0" smtClean="0"/>
              <a:t> </a:t>
            </a:r>
            <a:r>
              <a:rPr lang="cs-CZ" sz="2400" dirty="0" err="1" smtClean="0"/>
              <a:t>endopeptidase</a:t>
            </a:r>
            <a:r>
              <a:rPr lang="cs-CZ" sz="2400" dirty="0" smtClean="0"/>
              <a:t>)</a:t>
            </a:r>
            <a:r>
              <a:rPr lang="cs-CZ" sz="2400" dirty="0"/>
              <a:t> </a:t>
            </a:r>
            <a:r>
              <a:rPr lang="cs-CZ" sz="2400" dirty="0" smtClean="0"/>
              <a:t>– enzym asociovaný s jeho degradací</a:t>
            </a:r>
          </a:p>
          <a:p>
            <a:pPr marL="0" indent="0">
              <a:buFontTx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(MME má i vztah k řadě hematologických malignit)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Tau protein – regulován epigeneticky, </a:t>
            </a:r>
            <a:r>
              <a:rPr lang="cs-CZ" sz="2400" dirty="0" err="1" smtClean="0"/>
              <a:t>downregulace</a:t>
            </a:r>
            <a:r>
              <a:rPr lang="cs-CZ" sz="2400" dirty="0" smtClean="0"/>
              <a:t> genu DUSP22 fosfatázy </a:t>
            </a:r>
            <a:r>
              <a:rPr lang="cs-CZ" sz="2400" dirty="0" err="1" smtClean="0"/>
              <a:t>defosforylující</a:t>
            </a:r>
            <a:r>
              <a:rPr lang="cs-CZ" sz="2400" dirty="0" smtClean="0"/>
              <a:t> abnormální tau – </a:t>
            </a:r>
            <a:r>
              <a:rPr lang="cs-CZ" sz="2400" dirty="0" err="1" smtClean="0"/>
              <a:t>hypermetylace</a:t>
            </a:r>
            <a:r>
              <a:rPr lang="cs-CZ" sz="2400" dirty="0" smtClean="0"/>
              <a:t> </a:t>
            </a:r>
            <a:r>
              <a:rPr lang="cs-CZ" sz="2400" dirty="0" err="1" smtClean="0"/>
              <a:t>promoteru</a:t>
            </a:r>
            <a:endParaRPr lang="cs-CZ" sz="2400" dirty="0" smtClean="0"/>
          </a:p>
          <a:p>
            <a:pPr marL="0" indent="0">
              <a:buFontTx/>
              <a:buNone/>
              <a:defRPr/>
            </a:pPr>
            <a:endParaRPr lang="cs-CZ" sz="1400" dirty="0" smtClean="0"/>
          </a:p>
          <a:p>
            <a:pPr marL="0" indent="0">
              <a:buFontTx/>
              <a:buNone/>
              <a:defRPr/>
            </a:pPr>
            <a:r>
              <a:rPr lang="cs-CZ" sz="1400" dirty="0" smtClean="0"/>
              <a:t>        (</a:t>
            </a:r>
            <a:r>
              <a:rPr lang="cs-CZ" sz="1400" dirty="0" err="1" smtClean="0"/>
              <a:t>Sanchez-Mut</a:t>
            </a:r>
            <a:r>
              <a:rPr lang="cs-CZ" sz="1400" dirty="0" smtClean="0"/>
              <a:t> et al 2014; </a:t>
            </a:r>
            <a:r>
              <a:rPr lang="cs-CZ" sz="1400" dirty="0" err="1" smtClean="0"/>
              <a:t>Chen</a:t>
            </a:r>
            <a:r>
              <a:rPr lang="cs-CZ" sz="1400" dirty="0" smtClean="0"/>
              <a:t> et al 2009; in </a:t>
            </a:r>
            <a:r>
              <a:rPr lang="cs-CZ" sz="1400" dirty="0" err="1" smtClean="0"/>
              <a:t>Delgado-Morales</a:t>
            </a:r>
            <a:r>
              <a:rPr lang="cs-CZ" sz="1400" dirty="0" smtClean="0"/>
              <a:t> et al 2017)</a:t>
            </a:r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cs-CZ" altLang="cs-CZ" sz="2800" b="1" smtClean="0"/>
              <a:t>Geny jako biomarker u AD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748712" cy="5589587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SORBS3 gen - protein </a:t>
            </a:r>
            <a:r>
              <a:rPr lang="cs-CZ" altLang="cs-CZ" sz="2400" dirty="0" err="1" smtClean="0"/>
              <a:t>Vinexin</a:t>
            </a:r>
            <a:r>
              <a:rPr lang="cs-CZ" altLang="cs-CZ" sz="2400" dirty="0" smtClean="0"/>
              <a:t> </a:t>
            </a:r>
          </a:p>
          <a:p>
            <a:pPr marL="0" indent="0">
              <a:buFontTx/>
              <a:buNone/>
              <a:defRPr/>
            </a:pPr>
            <a:r>
              <a:rPr lang="cs-CZ" altLang="cs-CZ" sz="2400" dirty="0" smtClean="0"/>
              <a:t>                           -  účastnící se procesů stavby cytoskeletu,  </a:t>
            </a:r>
          </a:p>
          <a:p>
            <a:pPr marL="0" indent="0">
              <a:buFontTx/>
              <a:buNone/>
              <a:defRPr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                          - </a:t>
            </a:r>
            <a:r>
              <a:rPr lang="cs-CZ" altLang="cs-CZ" sz="2400" u="sng" dirty="0" err="1" smtClean="0"/>
              <a:t>hypermethylovaný</a:t>
            </a:r>
            <a:r>
              <a:rPr lang="cs-CZ" altLang="cs-CZ" sz="2400" u="sng" dirty="0" smtClean="0"/>
              <a:t> </a:t>
            </a:r>
            <a:r>
              <a:rPr lang="cs-CZ" altLang="cs-CZ" sz="2400" u="sng" dirty="0" err="1" smtClean="0"/>
              <a:t>promoter</a:t>
            </a:r>
            <a:r>
              <a:rPr lang="cs-CZ" altLang="cs-CZ" sz="2400" u="sng" dirty="0" smtClean="0"/>
              <a:t> genu</a:t>
            </a:r>
            <a:r>
              <a:rPr lang="cs-CZ" altLang="cs-CZ" sz="2400" dirty="0" smtClean="0"/>
              <a:t>, což je </a:t>
            </a:r>
          </a:p>
          <a:p>
            <a:pPr marL="0" indent="0">
              <a:buFontTx/>
              <a:buNone/>
              <a:defRPr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                             obvyklé během stárnutí, ale je akcelerováno u AD </a:t>
            </a:r>
          </a:p>
          <a:p>
            <a:pPr>
              <a:defRPr/>
            </a:pPr>
            <a:r>
              <a:rPr lang="cs-CZ" altLang="cs-CZ" sz="2400" dirty="0" smtClean="0"/>
              <a:t>NF-kB gen - </a:t>
            </a:r>
            <a:r>
              <a:rPr lang="cs-CZ" altLang="cs-CZ" sz="2400" u="sng" dirty="0" err="1" smtClean="0"/>
              <a:t>hypomethylace</a:t>
            </a:r>
            <a:endParaRPr lang="cs-CZ" altLang="cs-CZ" sz="2400" u="sng" dirty="0"/>
          </a:p>
          <a:p>
            <a:pPr marL="0" indent="0">
              <a:buFontTx/>
              <a:buNone/>
              <a:defRPr/>
            </a:pPr>
            <a:r>
              <a:rPr lang="cs-CZ" altLang="cs-CZ" sz="2400" dirty="0" smtClean="0"/>
              <a:t>            - prozánětlivý, aktivovaný při AD</a:t>
            </a:r>
          </a:p>
          <a:p>
            <a:pPr>
              <a:defRPr/>
            </a:pPr>
            <a:r>
              <a:rPr lang="cs-CZ" altLang="cs-CZ" sz="2400" dirty="0" err="1" smtClean="0"/>
              <a:t>Promoter</a:t>
            </a:r>
            <a:r>
              <a:rPr lang="cs-CZ" altLang="cs-CZ" sz="2400" dirty="0" smtClean="0"/>
              <a:t> genu pro cyklooxygenazu-2 (COX-2) -</a:t>
            </a:r>
          </a:p>
          <a:p>
            <a:pPr marL="0" indent="0">
              <a:buFontTx/>
              <a:buNone/>
              <a:defRPr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           - </a:t>
            </a:r>
            <a:r>
              <a:rPr lang="cs-CZ" altLang="cs-CZ" sz="2400" u="sng" dirty="0" err="1" smtClean="0"/>
              <a:t>hypometylace</a:t>
            </a:r>
            <a:r>
              <a:rPr lang="cs-CZ" altLang="cs-CZ" sz="2400" u="sng" dirty="0" smtClean="0"/>
              <a:t> </a:t>
            </a:r>
            <a:r>
              <a:rPr lang="cs-CZ" altLang="cs-CZ" sz="2400" u="sng" dirty="0" err="1" smtClean="0"/>
              <a:t>promoteru</a:t>
            </a:r>
            <a:r>
              <a:rPr lang="cs-CZ" altLang="cs-CZ" sz="2400" u="sng" dirty="0" smtClean="0"/>
              <a:t> genu</a:t>
            </a:r>
            <a:r>
              <a:rPr lang="cs-CZ" altLang="cs-CZ" sz="2400" dirty="0" smtClean="0"/>
              <a:t> u AD, souvislost s možnými </a:t>
            </a:r>
          </a:p>
          <a:p>
            <a:pPr marL="0" indent="0">
              <a:buFontTx/>
              <a:buNone/>
              <a:defRPr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             zánětlivými procesy u AD </a:t>
            </a:r>
          </a:p>
          <a:p>
            <a:pPr marL="0" indent="0">
              <a:buFontTx/>
              <a:buNone/>
              <a:defRPr/>
            </a:pPr>
            <a:endParaRPr lang="cs-CZ" altLang="cs-CZ" sz="2400" dirty="0"/>
          </a:p>
          <a:p>
            <a:pPr marL="0" indent="0">
              <a:buFontTx/>
              <a:buNone/>
              <a:defRPr/>
            </a:pPr>
            <a:r>
              <a:rPr lang="cs-CZ" altLang="cs-CZ" sz="1400" dirty="0" smtClean="0"/>
              <a:t>(</a:t>
            </a:r>
            <a:r>
              <a:rPr lang="cs-CZ" altLang="cs-CZ" sz="1400" dirty="0" err="1" smtClean="0"/>
              <a:t>Sanchez-Mut</a:t>
            </a:r>
            <a:r>
              <a:rPr lang="cs-CZ" altLang="cs-CZ" sz="1400" dirty="0" smtClean="0"/>
              <a:t> et al 2013; </a:t>
            </a:r>
            <a:r>
              <a:rPr lang="cs-CZ" altLang="cs-CZ" sz="1400" dirty="0" err="1" smtClean="0"/>
              <a:t>Delgado-Moralex</a:t>
            </a:r>
            <a:r>
              <a:rPr lang="cs-CZ" altLang="cs-CZ" sz="1400" dirty="0" smtClean="0"/>
              <a:t> et al 2017; </a:t>
            </a:r>
            <a:r>
              <a:rPr lang="cs-CZ" altLang="cs-CZ" sz="1400" dirty="0" err="1" smtClean="0"/>
              <a:t>Sigund</a:t>
            </a:r>
            <a:r>
              <a:rPr lang="cs-CZ" altLang="cs-CZ" sz="1400" dirty="0" smtClean="0"/>
              <a:t> et al 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125538"/>
            <a:ext cx="8640763" cy="4970462"/>
          </a:xfrm>
        </p:spPr>
        <p:txBody>
          <a:bodyPr/>
          <a:lstStyle/>
          <a:p>
            <a:pPr>
              <a:defRPr/>
            </a:pPr>
            <a:r>
              <a:rPr lang="cs-CZ" altLang="cs-CZ" sz="2400" u="sng" dirty="0" err="1" smtClean="0"/>
              <a:t>Hypermethylace</a:t>
            </a:r>
            <a:r>
              <a:rPr lang="cs-CZ" altLang="cs-CZ" sz="2400" u="sng" dirty="0" smtClean="0"/>
              <a:t> </a:t>
            </a:r>
            <a:r>
              <a:rPr lang="cs-CZ" altLang="cs-CZ" sz="2400" u="sng" dirty="0" err="1" smtClean="0"/>
              <a:t>promoteru</a:t>
            </a:r>
            <a:r>
              <a:rPr lang="cs-CZ" altLang="cs-CZ" sz="2400" u="sng" dirty="0" smtClean="0"/>
              <a:t> genu pro BNDF </a:t>
            </a:r>
            <a:r>
              <a:rPr lang="cs-CZ" altLang="cs-CZ" sz="2400" dirty="0" smtClean="0"/>
              <a:t>(brain </a:t>
            </a:r>
            <a:r>
              <a:rPr lang="cs-CZ" altLang="cs-CZ" sz="2400" dirty="0" err="1" smtClean="0"/>
              <a:t>neurotrophic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derived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factor</a:t>
            </a:r>
            <a:r>
              <a:rPr lang="cs-CZ" altLang="cs-CZ" sz="2400" dirty="0" smtClean="0"/>
              <a:t>) ve frontálním kortexu</a:t>
            </a:r>
          </a:p>
          <a:p>
            <a:pPr>
              <a:defRPr/>
            </a:pPr>
            <a:endParaRPr lang="cs-CZ" altLang="cs-CZ" sz="2400" dirty="0" smtClean="0"/>
          </a:p>
          <a:p>
            <a:pPr>
              <a:defRPr/>
            </a:pPr>
            <a:r>
              <a:rPr lang="cs-CZ" altLang="cs-CZ" sz="2400" u="sng" dirty="0" err="1" smtClean="0"/>
              <a:t>Hypermethylace</a:t>
            </a:r>
            <a:r>
              <a:rPr lang="cs-CZ" altLang="cs-CZ" sz="2400" u="sng" dirty="0" smtClean="0"/>
              <a:t> </a:t>
            </a:r>
            <a:r>
              <a:rPr lang="cs-CZ" altLang="cs-CZ" sz="2400" u="sng" dirty="0" err="1" smtClean="0"/>
              <a:t>promoteru</a:t>
            </a:r>
            <a:r>
              <a:rPr lang="cs-CZ" altLang="cs-CZ" sz="2400" u="sng" dirty="0" smtClean="0"/>
              <a:t> CREB </a:t>
            </a:r>
            <a:r>
              <a:rPr lang="cs-CZ" altLang="cs-CZ" sz="2400" dirty="0" smtClean="0"/>
              <a:t>(</a:t>
            </a:r>
            <a:r>
              <a:rPr lang="cs-CZ" altLang="cs-CZ" sz="2400" dirty="0" err="1" smtClean="0"/>
              <a:t>cAMP</a:t>
            </a:r>
            <a:r>
              <a:rPr lang="cs-CZ" altLang="cs-CZ" sz="2400" dirty="0" smtClean="0"/>
              <a:t> response element </a:t>
            </a:r>
            <a:r>
              <a:rPr lang="cs-CZ" altLang="cs-CZ" sz="2400" dirty="0" err="1" smtClean="0"/>
              <a:t>binding</a:t>
            </a:r>
            <a:r>
              <a:rPr lang="cs-CZ" altLang="cs-CZ" sz="2400" dirty="0" smtClean="0"/>
              <a:t> protein) v neuronech frontálního kortexu</a:t>
            </a:r>
          </a:p>
          <a:p>
            <a:pPr marL="0" indent="0">
              <a:buFontTx/>
              <a:buNone/>
              <a:defRPr/>
            </a:pPr>
            <a:r>
              <a:rPr lang="cs-CZ" altLang="cs-CZ" sz="2400" dirty="0" smtClean="0"/>
              <a:t>  - oba tyto geny jsou považovány za kritické pro </a:t>
            </a:r>
            <a:r>
              <a:rPr lang="cs-CZ" altLang="cs-CZ" sz="2400" dirty="0" err="1" smtClean="0"/>
              <a:t>neuronální</a:t>
            </a:r>
            <a:r>
              <a:rPr lang="cs-CZ" altLang="cs-CZ" sz="2400" dirty="0" smtClean="0"/>
              <a:t> přežití</a:t>
            </a:r>
            <a:endParaRPr lang="cs-CZ" altLang="cs-CZ" sz="2400" dirty="0"/>
          </a:p>
          <a:p>
            <a:pPr>
              <a:defRPr/>
            </a:pPr>
            <a:endParaRPr lang="cs-CZ" altLang="cs-CZ" sz="2400" dirty="0" smtClean="0"/>
          </a:p>
          <a:p>
            <a:pPr>
              <a:defRPr/>
            </a:pPr>
            <a:r>
              <a:rPr lang="cs-CZ" sz="2400" u="sng" dirty="0" smtClean="0"/>
              <a:t>Gen ANK1 </a:t>
            </a:r>
            <a:r>
              <a:rPr lang="cs-CZ" sz="2400" dirty="0" smtClean="0"/>
              <a:t>- Ankyrin1, vztah k membránovým strukturám a cytoskeletu, gen v </a:t>
            </a:r>
            <a:r>
              <a:rPr lang="cs-CZ" sz="2400" u="sng" dirty="0" err="1" smtClean="0"/>
              <a:t>hypermetylovaném</a:t>
            </a:r>
            <a:r>
              <a:rPr lang="cs-CZ" sz="2400" u="sng" dirty="0" smtClean="0"/>
              <a:t> </a:t>
            </a:r>
            <a:r>
              <a:rPr lang="cs-CZ" sz="2400" u="sng" dirty="0" smtClean="0"/>
              <a:t>stavu </a:t>
            </a:r>
            <a:r>
              <a:rPr lang="cs-CZ" sz="2400" dirty="0" smtClean="0"/>
              <a:t>v neuronech kortexu pacientů s AD, korelace s časnými stadii AD</a:t>
            </a:r>
          </a:p>
          <a:p>
            <a:pPr>
              <a:defRPr/>
            </a:pPr>
            <a:endParaRPr lang="cs-CZ" sz="2400" dirty="0"/>
          </a:p>
          <a:p>
            <a:pPr marL="0" indent="0">
              <a:buFontTx/>
              <a:buNone/>
              <a:defRPr/>
            </a:pPr>
            <a:r>
              <a:rPr lang="cs-CZ" sz="1400" dirty="0" smtClean="0"/>
              <a:t>(</a:t>
            </a:r>
            <a:r>
              <a:rPr lang="cs-CZ" sz="1400" dirty="0" err="1" smtClean="0"/>
              <a:t>Rao</a:t>
            </a:r>
            <a:r>
              <a:rPr lang="cs-CZ" sz="1400" dirty="0" smtClean="0"/>
              <a:t> et al 2012; </a:t>
            </a:r>
            <a:r>
              <a:rPr lang="cs-CZ" sz="1400" dirty="0" err="1" smtClean="0"/>
              <a:t>Gu</a:t>
            </a:r>
            <a:r>
              <a:rPr lang="cs-CZ" sz="1400" dirty="0" smtClean="0"/>
              <a:t> et al 2013; Lipsky et al 2007; </a:t>
            </a:r>
            <a:r>
              <a:rPr lang="cs-CZ" sz="1400" dirty="0" err="1" smtClean="0"/>
              <a:t>Delgado-Moralex</a:t>
            </a:r>
            <a:r>
              <a:rPr lang="cs-CZ" sz="1400" dirty="0" smtClean="0"/>
              <a:t> et al 2017; De </a:t>
            </a:r>
            <a:r>
              <a:rPr lang="cs-CZ" sz="1400" dirty="0" err="1" smtClean="0"/>
              <a:t>Jager</a:t>
            </a:r>
            <a:r>
              <a:rPr lang="cs-CZ" sz="1400" dirty="0" smtClean="0"/>
              <a:t> et al 2014)</a:t>
            </a:r>
            <a:endParaRPr lang="cs-CZ" sz="1400" dirty="0"/>
          </a:p>
        </p:txBody>
      </p:sp>
      <p:sp>
        <p:nvSpPr>
          <p:cNvPr id="30723" name="Nadpis 1"/>
          <p:cNvSpPr>
            <a:spLocks noGrp="1"/>
          </p:cNvSpPr>
          <p:nvPr>
            <p:ph type="title"/>
          </p:nvPr>
        </p:nvSpPr>
        <p:spPr>
          <a:xfrm>
            <a:off x="684213" y="115888"/>
            <a:ext cx="7772400" cy="1143000"/>
          </a:xfrm>
        </p:spPr>
        <p:txBody>
          <a:bodyPr/>
          <a:lstStyle/>
          <a:p>
            <a:r>
              <a:rPr lang="cs-CZ" altLang="cs-CZ" sz="2800" b="1" smtClean="0"/>
              <a:t>Geny jako biomarker u 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-27384"/>
            <a:ext cx="7772400" cy="1143000"/>
          </a:xfrm>
        </p:spPr>
        <p:txBody>
          <a:bodyPr/>
          <a:lstStyle/>
          <a:p>
            <a:r>
              <a:rPr lang="cs-CZ" sz="2800" b="1" dirty="0" smtClean="0"/>
              <a:t>AD </a:t>
            </a:r>
            <a:r>
              <a:rPr lang="cs-CZ" sz="2800" b="1" dirty="0" err="1" smtClean="0"/>
              <a:t>pharmacoepigenomika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3240360"/>
          </a:xfrm>
        </p:spPr>
        <p:txBody>
          <a:bodyPr/>
          <a:lstStyle/>
          <a:p>
            <a:r>
              <a:rPr lang="cs-CZ" sz="2400" dirty="0" smtClean="0"/>
              <a:t>Epigenetické změny u AD se jeví jako vhodné cíle pro terapeutické </a:t>
            </a:r>
            <a:r>
              <a:rPr lang="cs-CZ" sz="2400" dirty="0" smtClean="0"/>
              <a:t>intervence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u="sng" dirty="0" smtClean="0"/>
              <a:t>Jedny z nejlépe prostudovaných mechanismů jsou změny histonů </a:t>
            </a:r>
          </a:p>
          <a:p>
            <a:pPr>
              <a:buNone/>
            </a:pPr>
            <a:r>
              <a:rPr lang="cs-CZ" sz="2400" dirty="0" smtClean="0"/>
              <a:t>       - acetylace  (histon </a:t>
            </a:r>
            <a:r>
              <a:rPr lang="cs-CZ" sz="2400" dirty="0" err="1" smtClean="0"/>
              <a:t>acetylransferasy</a:t>
            </a:r>
            <a:r>
              <a:rPr lang="cs-CZ" sz="2400" dirty="0" smtClean="0"/>
              <a:t> </a:t>
            </a:r>
            <a:r>
              <a:rPr lang="cs-CZ" sz="2400" dirty="0" err="1" smtClean="0"/>
              <a:t>HATs</a:t>
            </a:r>
            <a:r>
              <a:rPr lang="cs-CZ" sz="2400" dirty="0" smtClean="0"/>
              <a:t> a </a:t>
            </a:r>
            <a:r>
              <a:rPr lang="cs-CZ" sz="2400" dirty="0" err="1" smtClean="0"/>
              <a:t>deacetylasy</a:t>
            </a:r>
            <a:r>
              <a:rPr lang="cs-CZ" sz="2400" dirty="0" smtClean="0"/>
              <a:t> </a:t>
            </a:r>
            <a:r>
              <a:rPr lang="cs-CZ" sz="2400" dirty="0" err="1" smtClean="0"/>
              <a:t>HDACs</a:t>
            </a:r>
            <a:r>
              <a:rPr lang="cs-CZ" sz="2400" dirty="0" smtClean="0"/>
              <a:t>)</a:t>
            </a:r>
          </a:p>
          <a:p>
            <a:pPr>
              <a:buNone/>
            </a:pPr>
            <a:r>
              <a:rPr lang="cs-CZ" sz="2400" dirty="0" smtClean="0"/>
              <a:t>       - metylace   (histone </a:t>
            </a:r>
            <a:r>
              <a:rPr lang="cs-CZ" sz="2400" dirty="0" err="1" smtClean="0"/>
              <a:t>methyltransferazy</a:t>
            </a:r>
            <a:r>
              <a:rPr lang="cs-CZ" sz="2400" dirty="0" smtClean="0"/>
              <a:t> HMT a </a:t>
            </a:r>
            <a:r>
              <a:rPr lang="cs-CZ" sz="2400" dirty="0" err="1" smtClean="0"/>
              <a:t>demethylasy</a:t>
            </a:r>
            <a:r>
              <a:rPr lang="cs-CZ" sz="2400" dirty="0" smtClean="0"/>
              <a:t> </a:t>
            </a:r>
          </a:p>
          <a:p>
            <a:pPr>
              <a:buNone/>
            </a:pPr>
            <a:r>
              <a:rPr lang="cs-CZ" sz="2400" dirty="0" smtClean="0"/>
              <a:t>                            </a:t>
            </a:r>
            <a:r>
              <a:rPr lang="cs-CZ" sz="2400" dirty="0" err="1" smtClean="0"/>
              <a:t>HDMTs</a:t>
            </a:r>
            <a:r>
              <a:rPr lang="cs-CZ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cs-CZ" sz="2800" b="1" dirty="0" smtClean="0"/>
              <a:t>Dogma genetiky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2344216" y="5939656"/>
            <a:ext cx="6332240" cy="585688"/>
          </a:xfrm>
        </p:spPr>
        <p:txBody>
          <a:bodyPr/>
          <a:lstStyle/>
          <a:p>
            <a:pPr>
              <a:buFontTx/>
              <a:buNone/>
            </a:pPr>
            <a:r>
              <a:rPr lang="cs-CZ" sz="1400" dirty="0" smtClean="0"/>
              <a:t>(podle: </a:t>
            </a:r>
            <a:r>
              <a:rPr lang="cs-CZ" sz="1400" dirty="0" err="1" smtClean="0"/>
              <a:t>Raven</a:t>
            </a:r>
            <a:r>
              <a:rPr lang="cs-CZ" sz="1400" dirty="0" smtClean="0"/>
              <a:t> P.H., </a:t>
            </a:r>
            <a:r>
              <a:rPr lang="cs-CZ" sz="1400" dirty="0" err="1" smtClean="0"/>
              <a:t>Johnson</a:t>
            </a:r>
            <a:r>
              <a:rPr lang="cs-CZ" sz="1400" dirty="0" smtClean="0"/>
              <a:t> G.B.: Biology, 3rd </a:t>
            </a:r>
            <a:r>
              <a:rPr lang="cs-CZ" sz="1400" dirty="0" err="1" smtClean="0"/>
              <a:t>Ed</a:t>
            </a:r>
            <a:r>
              <a:rPr lang="cs-CZ" sz="1400" dirty="0" smtClean="0"/>
              <a:t>., </a:t>
            </a:r>
            <a:r>
              <a:rPr lang="cs-CZ" sz="1400" dirty="0" err="1" smtClean="0"/>
              <a:t>Mosby</a:t>
            </a:r>
            <a:r>
              <a:rPr lang="cs-CZ" sz="1400" dirty="0" smtClean="0"/>
              <a:t>, London, 1992)</a:t>
            </a:r>
          </a:p>
          <a:p>
            <a:pPr>
              <a:buFontTx/>
              <a:buNone/>
            </a:pPr>
            <a:r>
              <a:rPr lang="cs-CZ" sz="1400" dirty="0" smtClean="0"/>
              <a:t>(http://ciselniky.dasta.mzcr.cz/hypertext/200620/hypertext/GOAAA.htm)</a:t>
            </a:r>
          </a:p>
        </p:txBody>
      </p:sp>
      <p:pic>
        <p:nvPicPr>
          <p:cNvPr id="4" name="Obrázek 3" descr="replikace, translace transkrip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290109"/>
            <a:ext cx="5454352" cy="4227123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-27384"/>
            <a:ext cx="7772400" cy="1143000"/>
          </a:xfrm>
        </p:spPr>
        <p:txBody>
          <a:bodyPr/>
          <a:lstStyle/>
          <a:p>
            <a:r>
              <a:rPr lang="cs-CZ" sz="2800" b="1" dirty="0"/>
              <a:t>AD </a:t>
            </a:r>
            <a:r>
              <a:rPr lang="cs-CZ" sz="2800" b="1" dirty="0" err="1"/>
              <a:t>pharmacoepigenomika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5112568"/>
          </a:xfrm>
        </p:spPr>
        <p:txBody>
          <a:bodyPr/>
          <a:lstStyle/>
          <a:p>
            <a:r>
              <a:rPr lang="cs-CZ" sz="2400" dirty="0"/>
              <a:t>Indukce acetylace histonů cestou inhibice </a:t>
            </a:r>
            <a:r>
              <a:rPr lang="cs-CZ" sz="2400" dirty="0" err="1"/>
              <a:t>HDACs</a:t>
            </a:r>
            <a:r>
              <a:rPr lang="cs-CZ" sz="2400" dirty="0"/>
              <a:t> jako kandidát pro terapii AD  </a:t>
            </a:r>
            <a:r>
              <a:rPr lang="cs-CZ" sz="1600" dirty="0"/>
              <a:t>(Fischer et al. 2010)</a:t>
            </a:r>
          </a:p>
          <a:p>
            <a:endParaRPr lang="cs-CZ" sz="2400" dirty="0" smtClean="0"/>
          </a:p>
          <a:p>
            <a:r>
              <a:rPr lang="cs-CZ" sz="2400" dirty="0" smtClean="0"/>
              <a:t>Jedna </a:t>
            </a:r>
            <a:r>
              <a:rPr lang="cs-CZ" sz="2400" dirty="0"/>
              <a:t>z prvních studií pro potenciální roli </a:t>
            </a:r>
            <a:r>
              <a:rPr lang="cs-CZ" sz="2400" dirty="0" err="1"/>
              <a:t>HDACi</a:t>
            </a:r>
            <a:r>
              <a:rPr lang="cs-CZ" sz="2400" dirty="0"/>
              <a:t> – nespecifický </a:t>
            </a:r>
            <a:r>
              <a:rPr lang="cs-CZ" sz="2400" dirty="0" err="1"/>
              <a:t>HDACi</a:t>
            </a:r>
            <a:r>
              <a:rPr lang="cs-CZ" sz="2400" dirty="0"/>
              <a:t> </a:t>
            </a:r>
            <a:r>
              <a:rPr lang="cs-CZ" sz="2400" dirty="0" err="1"/>
              <a:t>sodium</a:t>
            </a:r>
            <a:r>
              <a:rPr lang="cs-CZ" sz="2400" dirty="0"/>
              <a:t> butyrát v AD myším modelu (CK-p25 myš) </a:t>
            </a:r>
          </a:p>
          <a:p>
            <a:pPr>
              <a:buNone/>
            </a:pPr>
            <a:r>
              <a:rPr lang="cs-CZ" sz="2400" dirty="0"/>
              <a:t>                                             </a:t>
            </a:r>
            <a:r>
              <a:rPr lang="cs-CZ" sz="1600" dirty="0"/>
              <a:t>(již Fischer et al 2005)</a:t>
            </a:r>
          </a:p>
          <a:p>
            <a:endParaRPr lang="cs-CZ" sz="2400" dirty="0" smtClean="0"/>
          </a:p>
          <a:p>
            <a:r>
              <a:rPr lang="cs-CZ" sz="2400" dirty="0" smtClean="0"/>
              <a:t>Zvýšená </a:t>
            </a:r>
            <a:r>
              <a:rPr lang="cs-CZ" sz="2400" dirty="0"/>
              <a:t>exprese HDAC2 u AD v oblastech </a:t>
            </a:r>
            <a:r>
              <a:rPr lang="cs-CZ" sz="2400" dirty="0" err="1"/>
              <a:t>hippokampální</a:t>
            </a:r>
            <a:r>
              <a:rPr lang="cs-CZ" sz="2400" dirty="0"/>
              <a:t> arey CA1 a </a:t>
            </a:r>
            <a:r>
              <a:rPr lang="cs-CZ" sz="2400" dirty="0" err="1"/>
              <a:t>entorhinálního</a:t>
            </a:r>
            <a:r>
              <a:rPr lang="cs-CZ" sz="2400" dirty="0"/>
              <a:t> kortexu  znovuoživila ideu </a:t>
            </a:r>
            <a:r>
              <a:rPr lang="cs-CZ" sz="2400" dirty="0" err="1"/>
              <a:t>HDACi</a:t>
            </a:r>
            <a:r>
              <a:rPr lang="cs-CZ" sz="2400" dirty="0"/>
              <a:t> </a:t>
            </a:r>
          </a:p>
          <a:p>
            <a:pPr>
              <a:buNone/>
            </a:pPr>
            <a:r>
              <a:rPr lang="cs-CZ" sz="2400" dirty="0"/>
              <a:t>                                                   </a:t>
            </a:r>
            <a:r>
              <a:rPr lang="cs-CZ" sz="1600" dirty="0"/>
              <a:t>(</a:t>
            </a:r>
            <a:r>
              <a:rPr lang="cs-CZ" sz="1600" dirty="0" err="1"/>
              <a:t>Delgado-Morales</a:t>
            </a:r>
            <a:r>
              <a:rPr lang="cs-CZ" sz="1600" dirty="0"/>
              <a:t> et al 2017)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18269279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cs-CZ" sz="2800" b="1" dirty="0" smtClean="0"/>
              <a:t>AD </a:t>
            </a:r>
            <a:r>
              <a:rPr lang="cs-CZ" sz="2800" b="1" dirty="0" err="1" smtClean="0"/>
              <a:t>pharmacoepigenomika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568952" cy="5400600"/>
          </a:xfrm>
        </p:spPr>
        <p:txBody>
          <a:bodyPr/>
          <a:lstStyle/>
          <a:p>
            <a:r>
              <a:rPr lang="cs-CZ" sz="2400" dirty="0" smtClean="0"/>
              <a:t>Studie s molekulami se sledovaným efektem typu </a:t>
            </a:r>
            <a:r>
              <a:rPr lang="cs-CZ" sz="2400" dirty="0" err="1" smtClean="0"/>
              <a:t>HDACi</a:t>
            </a:r>
            <a:r>
              <a:rPr lang="cs-CZ" sz="2400" dirty="0" smtClean="0"/>
              <a:t> </a:t>
            </a:r>
          </a:p>
          <a:p>
            <a:pPr>
              <a:buNone/>
            </a:pPr>
            <a:r>
              <a:rPr lang="cs-CZ" sz="2400" dirty="0" smtClean="0"/>
              <a:t>       - </a:t>
            </a:r>
            <a:r>
              <a:rPr lang="cs-CZ" sz="2400" u="sng" dirty="0" smtClean="0"/>
              <a:t>TSA(</a:t>
            </a:r>
            <a:r>
              <a:rPr lang="cs-CZ" sz="2400" u="sng" dirty="0" err="1" smtClean="0"/>
              <a:t>trichostatin</a:t>
            </a:r>
            <a:r>
              <a:rPr lang="cs-CZ" sz="2400" u="sng" dirty="0" smtClean="0"/>
              <a:t>) </a:t>
            </a:r>
            <a:r>
              <a:rPr lang="cs-CZ" sz="2400" dirty="0" smtClean="0"/>
              <a:t>→ ↑ H4 acetylaci v </a:t>
            </a:r>
            <a:r>
              <a:rPr lang="cs-CZ" sz="2400" dirty="0" err="1" smtClean="0"/>
              <a:t>kortexu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      - </a:t>
            </a:r>
            <a:r>
              <a:rPr lang="cs-CZ" sz="2400" u="sng" dirty="0" err="1" smtClean="0"/>
              <a:t>Valproá</a:t>
            </a:r>
            <a:r>
              <a:rPr lang="cs-CZ" sz="2400" dirty="0" err="1" smtClean="0"/>
              <a:t>t</a:t>
            </a:r>
            <a:r>
              <a:rPr lang="cs-CZ" sz="2400" dirty="0" smtClean="0"/>
              <a:t> – inhibice HDAC1 → redukce množství A</a:t>
            </a:r>
            <a:r>
              <a:rPr lang="el-GR" sz="2400" dirty="0" smtClean="0"/>
              <a:t>β</a:t>
            </a:r>
            <a:r>
              <a:rPr lang="cs-CZ" sz="2400" dirty="0" smtClean="0"/>
              <a:t> plaků v    </a:t>
            </a:r>
          </a:p>
          <a:p>
            <a:pPr>
              <a:buNone/>
            </a:pPr>
            <a:r>
              <a:rPr lang="cs-CZ" sz="2400" dirty="0" smtClean="0"/>
              <a:t>                           hippokampu v APP modelu (PDAPP)  </a:t>
            </a:r>
            <a:r>
              <a:rPr lang="cs-CZ" sz="1600" dirty="0" smtClean="0"/>
              <a:t>(</a:t>
            </a:r>
            <a:r>
              <a:rPr lang="cs-CZ" sz="1600" dirty="0" err="1" smtClean="0"/>
              <a:t>Su</a:t>
            </a:r>
            <a:r>
              <a:rPr lang="cs-CZ" sz="1600" dirty="0" smtClean="0"/>
              <a:t> </a:t>
            </a:r>
            <a:r>
              <a:rPr lang="cs-CZ" sz="1600" dirty="0" err="1" smtClean="0"/>
              <a:t>et</a:t>
            </a:r>
            <a:r>
              <a:rPr lang="cs-CZ" sz="1600" dirty="0" smtClean="0"/>
              <a:t> </a:t>
            </a:r>
            <a:r>
              <a:rPr lang="cs-CZ" sz="1600" dirty="0" err="1" smtClean="0"/>
              <a:t>al</a:t>
            </a:r>
            <a:r>
              <a:rPr lang="cs-CZ" sz="1600" dirty="0" smtClean="0"/>
              <a:t> 2004) </a:t>
            </a:r>
          </a:p>
          <a:p>
            <a:pPr>
              <a:buNone/>
            </a:pPr>
            <a:r>
              <a:rPr lang="cs-CZ" sz="2400" dirty="0" smtClean="0"/>
              <a:t>       - </a:t>
            </a:r>
            <a:r>
              <a:rPr lang="cs-CZ" sz="2400" u="sng" dirty="0" err="1" smtClean="0"/>
              <a:t>sodium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phenylbutyrat</a:t>
            </a:r>
            <a:r>
              <a:rPr lang="cs-CZ" sz="2400" u="sng" dirty="0" smtClean="0"/>
              <a:t> </a:t>
            </a:r>
            <a:r>
              <a:rPr lang="cs-CZ" sz="2400" dirty="0" smtClean="0"/>
              <a:t>– myš Tg2576 model – chronická </a:t>
            </a:r>
          </a:p>
          <a:p>
            <a:pPr>
              <a:buNone/>
            </a:pPr>
            <a:r>
              <a:rPr lang="cs-CZ" sz="2400" dirty="0" smtClean="0"/>
              <a:t>              expozice cestou </a:t>
            </a:r>
            <a:r>
              <a:rPr lang="cs-CZ" sz="2400" dirty="0" err="1" smtClean="0"/>
              <a:t>HDACi</a:t>
            </a:r>
            <a:r>
              <a:rPr lang="cs-CZ" sz="2400" dirty="0" smtClean="0"/>
              <a:t> redukovala tau </a:t>
            </a:r>
            <a:r>
              <a:rPr lang="cs-CZ" sz="2400" dirty="0" err="1" smtClean="0"/>
              <a:t>hyperfosforylaci</a:t>
            </a:r>
            <a:endParaRPr lang="cs-CZ" sz="2400" dirty="0" smtClean="0"/>
          </a:p>
          <a:p>
            <a:pPr>
              <a:buNone/>
            </a:pPr>
            <a:r>
              <a:rPr lang="cs-CZ" sz="1600" dirty="0" smtClean="0"/>
              <a:t>                                      (</a:t>
            </a:r>
            <a:r>
              <a:rPr lang="cs-CZ" sz="1600" dirty="0" err="1" smtClean="0"/>
              <a:t>Ricobaraza</a:t>
            </a:r>
            <a:r>
              <a:rPr lang="cs-CZ" sz="1600" dirty="0" smtClean="0"/>
              <a:t> </a:t>
            </a:r>
            <a:r>
              <a:rPr lang="cs-CZ" sz="1600" dirty="0" err="1" smtClean="0"/>
              <a:t>et</a:t>
            </a:r>
            <a:r>
              <a:rPr lang="cs-CZ" sz="1600" dirty="0" smtClean="0"/>
              <a:t> </a:t>
            </a:r>
            <a:r>
              <a:rPr lang="cs-CZ" sz="1600" dirty="0" err="1" smtClean="0"/>
              <a:t>al</a:t>
            </a:r>
            <a:r>
              <a:rPr lang="cs-CZ" sz="1600" dirty="0" smtClean="0"/>
              <a:t> 2009)</a:t>
            </a:r>
          </a:p>
          <a:p>
            <a:pPr>
              <a:buNone/>
            </a:pPr>
            <a:r>
              <a:rPr lang="cs-CZ" sz="2400" dirty="0" smtClean="0"/>
              <a:t>       - </a:t>
            </a:r>
            <a:r>
              <a:rPr lang="cs-CZ" sz="2400" u="sng" dirty="0" smtClean="0"/>
              <a:t>SAHA (</a:t>
            </a:r>
            <a:r>
              <a:rPr lang="cs-CZ" sz="2400" u="sng" dirty="0" err="1" smtClean="0"/>
              <a:t>suberoylanilide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hydroxamát</a:t>
            </a:r>
            <a:r>
              <a:rPr lang="cs-CZ" sz="2400" u="sng" dirty="0" smtClean="0"/>
              <a:t>) </a:t>
            </a:r>
            <a:r>
              <a:rPr lang="cs-CZ" sz="2400" dirty="0" smtClean="0"/>
              <a:t>– efekt </a:t>
            </a:r>
            <a:r>
              <a:rPr lang="cs-CZ" sz="2400" dirty="0" err="1" smtClean="0"/>
              <a:t>HDACi</a:t>
            </a:r>
            <a:r>
              <a:rPr lang="cs-CZ" sz="2400" dirty="0" smtClean="0"/>
              <a:t>, stude na </a:t>
            </a:r>
          </a:p>
          <a:p>
            <a:pPr>
              <a:buNone/>
            </a:pPr>
            <a:r>
              <a:rPr lang="cs-CZ" sz="2400" dirty="0" smtClean="0"/>
              <a:t>           </a:t>
            </a:r>
            <a:r>
              <a:rPr lang="cs-CZ" sz="2400" dirty="0" err="1" smtClean="0"/>
              <a:t>transgenních</a:t>
            </a:r>
            <a:r>
              <a:rPr lang="cs-CZ" sz="2400" dirty="0" smtClean="0"/>
              <a:t> myších modelech s redukcí A</a:t>
            </a:r>
            <a:r>
              <a:rPr lang="el-GR" sz="2400" dirty="0" smtClean="0"/>
              <a:t>β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            </a:t>
            </a:r>
          </a:p>
          <a:p>
            <a:endParaRPr lang="cs-CZ" sz="2400" dirty="0" smtClean="0"/>
          </a:p>
          <a:p>
            <a:pPr>
              <a:buNone/>
            </a:pPr>
            <a:r>
              <a:rPr lang="cs-CZ" sz="1600" dirty="0" smtClean="0"/>
              <a:t>                                                                                                                   (</a:t>
            </a:r>
            <a:r>
              <a:rPr lang="cs-CZ" sz="1600" dirty="0" err="1" smtClean="0"/>
              <a:t>Delgado</a:t>
            </a:r>
            <a:r>
              <a:rPr lang="cs-CZ" sz="1600" dirty="0" smtClean="0"/>
              <a:t>-</a:t>
            </a:r>
            <a:r>
              <a:rPr lang="cs-CZ" sz="1600" dirty="0" err="1" smtClean="0"/>
              <a:t>Morales</a:t>
            </a:r>
            <a:r>
              <a:rPr lang="cs-CZ" sz="1600" dirty="0" smtClean="0"/>
              <a:t> </a:t>
            </a:r>
            <a:r>
              <a:rPr lang="cs-CZ" sz="1600" dirty="0" err="1" smtClean="0"/>
              <a:t>et</a:t>
            </a:r>
            <a:r>
              <a:rPr lang="cs-CZ" sz="1600" dirty="0" smtClean="0"/>
              <a:t> </a:t>
            </a:r>
            <a:r>
              <a:rPr lang="cs-CZ" sz="1600" dirty="0" err="1" smtClean="0"/>
              <a:t>al</a:t>
            </a:r>
            <a:r>
              <a:rPr lang="cs-CZ" sz="1600" dirty="0" smtClean="0"/>
              <a:t> 2017)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-27384"/>
            <a:ext cx="7772400" cy="1143000"/>
          </a:xfrm>
        </p:spPr>
        <p:txBody>
          <a:bodyPr/>
          <a:lstStyle/>
          <a:p>
            <a:r>
              <a:rPr lang="cs-CZ" sz="2800" b="1" dirty="0" smtClean="0"/>
              <a:t>Další mechanismy modifikace histonů….a de/acetylace probíhají i mimo histony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820472" cy="4539208"/>
          </a:xfrm>
        </p:spPr>
        <p:txBody>
          <a:bodyPr/>
          <a:lstStyle/>
          <a:p>
            <a:r>
              <a:rPr lang="cs-CZ" sz="2400" dirty="0" smtClean="0"/>
              <a:t>…..ukazují na to, že nejen acetylace a metylace hrají důležitou roli v </a:t>
            </a:r>
            <a:r>
              <a:rPr lang="cs-CZ" sz="2400" dirty="0" err="1" smtClean="0"/>
              <a:t>epigenetice</a:t>
            </a:r>
            <a:r>
              <a:rPr lang="cs-CZ" sz="2400" dirty="0" smtClean="0"/>
              <a:t>  a nejen </a:t>
            </a:r>
            <a:r>
              <a:rPr lang="cs-CZ" sz="2400" dirty="0" err="1" smtClean="0"/>
              <a:t>HDACi</a:t>
            </a:r>
            <a:r>
              <a:rPr lang="cs-CZ" sz="2400" dirty="0" smtClean="0"/>
              <a:t> jsou cestou modifikace histonů --</a:t>
            </a:r>
          </a:p>
          <a:p>
            <a:pPr marL="0" indent="0">
              <a:buNone/>
            </a:pPr>
            <a:r>
              <a:rPr lang="cs-CZ" sz="2400" dirty="0" smtClean="0"/>
              <a:t>   </a:t>
            </a:r>
          </a:p>
          <a:p>
            <a:pPr>
              <a:buNone/>
            </a:pPr>
            <a:r>
              <a:rPr lang="cs-CZ" sz="2400" dirty="0" smtClean="0"/>
              <a:t>      -- ADP-</a:t>
            </a:r>
            <a:r>
              <a:rPr lang="cs-CZ" sz="2400" dirty="0" err="1" smtClean="0"/>
              <a:t>ribosylace</a:t>
            </a:r>
            <a:r>
              <a:rPr lang="cs-CZ" sz="2400" dirty="0" smtClean="0"/>
              <a:t>, </a:t>
            </a:r>
            <a:r>
              <a:rPr lang="cs-CZ" sz="2400" dirty="0" err="1" smtClean="0"/>
              <a:t>ubiquitylace</a:t>
            </a:r>
            <a:r>
              <a:rPr lang="cs-CZ" sz="2400" dirty="0" smtClean="0"/>
              <a:t>, </a:t>
            </a:r>
            <a:r>
              <a:rPr lang="cs-CZ" sz="2400" dirty="0" err="1" smtClean="0"/>
              <a:t>sumoylace</a:t>
            </a:r>
            <a:r>
              <a:rPr lang="cs-CZ" sz="2400" dirty="0" smtClean="0"/>
              <a:t>, </a:t>
            </a:r>
            <a:r>
              <a:rPr lang="cs-CZ" sz="2400" dirty="0" err="1" smtClean="0"/>
              <a:t>crotonylace</a:t>
            </a:r>
            <a:r>
              <a:rPr lang="cs-CZ" sz="2400" dirty="0" smtClean="0"/>
              <a:t>,     </a:t>
            </a:r>
          </a:p>
          <a:p>
            <a:pPr>
              <a:buNone/>
            </a:pPr>
            <a:r>
              <a:rPr lang="cs-CZ" sz="2400" dirty="0" smtClean="0"/>
              <a:t>              </a:t>
            </a:r>
            <a:r>
              <a:rPr lang="cs-CZ" sz="2400" dirty="0" err="1" smtClean="0"/>
              <a:t>propionylace</a:t>
            </a:r>
            <a:r>
              <a:rPr lang="cs-CZ" sz="2400" dirty="0" smtClean="0"/>
              <a:t>…..  a každý tento jev má svou sadu enzymů…</a:t>
            </a:r>
          </a:p>
          <a:p>
            <a:endParaRPr lang="cs-CZ" sz="2400" dirty="0" smtClean="0"/>
          </a:p>
          <a:p>
            <a:r>
              <a:rPr lang="cs-CZ" sz="2400" dirty="0" smtClean="0"/>
              <a:t>…a studie </a:t>
            </a:r>
            <a:r>
              <a:rPr lang="cs-CZ" sz="2400" dirty="0" err="1" smtClean="0"/>
              <a:t>HDACi</a:t>
            </a:r>
            <a:r>
              <a:rPr lang="cs-CZ" sz="2400" dirty="0" smtClean="0"/>
              <a:t> můžou být </a:t>
            </a:r>
            <a:r>
              <a:rPr lang="cs-CZ" sz="2400" dirty="0" err="1" smtClean="0"/>
              <a:t>inerpretovány</a:t>
            </a:r>
            <a:r>
              <a:rPr lang="cs-CZ" sz="2400" dirty="0" smtClean="0"/>
              <a:t> i jako efekt mimo proces acetylace histonů </a:t>
            </a:r>
          </a:p>
          <a:p>
            <a:r>
              <a:rPr lang="cs-CZ" sz="2400" dirty="0"/>
              <a:t>Nutno kriticky hodnotit studie v světle specifické aktivity </a:t>
            </a:r>
            <a:r>
              <a:rPr lang="cs-CZ" sz="2400" dirty="0" err="1"/>
              <a:t>HDACi</a:t>
            </a:r>
            <a:r>
              <a:rPr lang="cs-CZ" sz="2400" dirty="0"/>
              <a:t>, ale v potenciálních rolích non-histonových substrátů cílových HDAC. </a:t>
            </a:r>
          </a:p>
          <a:p>
            <a:pPr marL="0" indent="0">
              <a:buNone/>
            </a:pPr>
            <a:r>
              <a:rPr lang="cs-CZ" sz="2800" dirty="0"/>
              <a:t>                                                      </a:t>
            </a:r>
            <a:r>
              <a:rPr lang="cs-CZ" sz="1600" dirty="0"/>
              <a:t>(</a:t>
            </a:r>
            <a:r>
              <a:rPr lang="cs-CZ" sz="1600" dirty="0" err="1"/>
              <a:t>Sanchez-Mut</a:t>
            </a:r>
            <a:r>
              <a:rPr lang="cs-CZ" sz="1600" dirty="0"/>
              <a:t> et </a:t>
            </a:r>
            <a:r>
              <a:rPr lang="cs-CZ" sz="1600" dirty="0" err="1"/>
              <a:t>Gräff</a:t>
            </a:r>
            <a:r>
              <a:rPr lang="cs-CZ" sz="1600" dirty="0"/>
              <a:t> 2015)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20080"/>
          </a:xfrm>
        </p:spPr>
        <p:txBody>
          <a:bodyPr/>
          <a:lstStyle/>
          <a:p>
            <a:r>
              <a:rPr lang="cs-CZ" sz="2800" b="1" dirty="0" smtClean="0"/>
              <a:t>HDAC inhibitory a AD – pouze epigenetický efekt?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256584"/>
          </a:xfrm>
        </p:spPr>
        <p:txBody>
          <a:bodyPr/>
          <a:lstStyle/>
          <a:p>
            <a:r>
              <a:rPr lang="cs-CZ" sz="2400" dirty="0" err="1" smtClean="0"/>
              <a:t>Benefit</a:t>
            </a:r>
            <a:r>
              <a:rPr lang="cs-CZ" sz="2400" dirty="0" smtClean="0"/>
              <a:t> podávání </a:t>
            </a:r>
            <a:r>
              <a:rPr lang="cs-CZ" sz="2400" dirty="0" err="1" smtClean="0"/>
              <a:t>HDACi</a:t>
            </a:r>
            <a:r>
              <a:rPr lang="cs-CZ" sz="2400" dirty="0" smtClean="0"/>
              <a:t> může být interpretován jako ovlivnění acetylace histonů, ale může jít o mechanismus inhibice enzymu </a:t>
            </a:r>
            <a:r>
              <a:rPr lang="cs-CZ" sz="2400" i="1" dirty="0" smtClean="0"/>
              <a:t>per se </a:t>
            </a:r>
            <a:r>
              <a:rPr lang="cs-CZ" sz="2400" dirty="0" smtClean="0"/>
              <a:t>(jako takového), nejen histony ale i jiné substráty mohou být acetylovány a </a:t>
            </a:r>
            <a:r>
              <a:rPr lang="cs-CZ" sz="2400" dirty="0" err="1" smtClean="0"/>
              <a:t>deacetylovány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     → HDAC6 je zvýšen u AD pacientů – jeho delece u APPPS1 modelů myší zlepší </a:t>
            </a:r>
            <a:r>
              <a:rPr lang="cs-CZ" sz="2400" dirty="0" err="1" smtClean="0"/>
              <a:t>kognittivní</a:t>
            </a:r>
            <a:r>
              <a:rPr lang="cs-CZ" sz="2400" dirty="0" smtClean="0"/>
              <a:t> deficit u myší, ale hlavní efekt je modifikace tubulinu cestou jeho acetylace </a:t>
            </a:r>
          </a:p>
          <a:p>
            <a:endParaRPr lang="cs-CZ" sz="2400" dirty="0" smtClean="0"/>
          </a:p>
          <a:p>
            <a:r>
              <a:rPr lang="cs-CZ" sz="2400" dirty="0" smtClean="0"/>
              <a:t>SIRT1 se snižuje u AD a při stárnutí a jeho zvýšení má </a:t>
            </a:r>
            <a:r>
              <a:rPr lang="cs-CZ" sz="2400" dirty="0" err="1" smtClean="0"/>
              <a:t>protektivní</a:t>
            </a:r>
            <a:r>
              <a:rPr lang="cs-CZ" sz="2400" dirty="0" smtClean="0"/>
              <a:t> efekt – ale hlavně cestou non-histonových substrátů včetně PGC-1alfa, p53, TAU.</a:t>
            </a:r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1600" dirty="0" smtClean="0"/>
              <a:t>                                                                                  (</a:t>
            </a:r>
            <a:r>
              <a:rPr lang="cs-CZ" sz="1600" dirty="0" err="1" smtClean="0"/>
              <a:t>Sanchez-Mut</a:t>
            </a:r>
            <a:r>
              <a:rPr lang="cs-CZ" sz="1600" dirty="0" smtClean="0"/>
              <a:t> et </a:t>
            </a:r>
            <a:r>
              <a:rPr lang="cs-CZ" sz="1600" dirty="0" err="1" smtClean="0"/>
              <a:t>Gräff</a:t>
            </a:r>
            <a:r>
              <a:rPr lang="cs-CZ" sz="1600" dirty="0" smtClean="0"/>
              <a:t> 2015)</a:t>
            </a:r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Závěr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752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altLang="cs-CZ" sz="2400" dirty="0" smtClean="0"/>
              <a:t>Epigenetické mechanismy mohou být využity jako </a:t>
            </a:r>
            <a:r>
              <a:rPr lang="cs-CZ" altLang="cs-CZ" sz="2400" b="1" dirty="0" err="1" smtClean="0"/>
              <a:t>marker</a:t>
            </a:r>
            <a:r>
              <a:rPr lang="cs-CZ" altLang="cs-CZ" sz="2400" dirty="0" smtClean="0"/>
              <a:t> pro některá </a:t>
            </a:r>
            <a:r>
              <a:rPr lang="cs-CZ" altLang="cs-CZ" sz="2400" dirty="0" err="1" smtClean="0"/>
              <a:t>neurodegenerativní</a:t>
            </a:r>
            <a:r>
              <a:rPr lang="cs-CZ" altLang="cs-CZ" sz="2400" dirty="0" smtClean="0"/>
              <a:t> onemocnění včetně Alzheimerovy nemoci</a:t>
            </a:r>
          </a:p>
          <a:p>
            <a:pPr>
              <a:buFontTx/>
              <a:buChar char="-"/>
            </a:pPr>
            <a:r>
              <a:rPr lang="cs-CZ" altLang="cs-CZ" sz="2400" dirty="0" smtClean="0"/>
              <a:t>Jeví se možnost využít</a:t>
            </a:r>
            <a:r>
              <a:rPr lang="cs-CZ" altLang="cs-CZ" sz="2400" b="1" dirty="0" smtClean="0"/>
              <a:t> reverzibility </a:t>
            </a:r>
            <a:r>
              <a:rPr lang="cs-CZ" altLang="cs-CZ" sz="2400" dirty="0" smtClean="0"/>
              <a:t>těchto pochodů terapeuticky</a:t>
            </a:r>
          </a:p>
          <a:p>
            <a:pPr>
              <a:buFontTx/>
              <a:buChar char="-"/>
            </a:pPr>
            <a:r>
              <a:rPr lang="cs-CZ" altLang="cs-CZ" sz="2400" dirty="0"/>
              <a:t>S</a:t>
            </a:r>
            <a:r>
              <a:rPr lang="cs-CZ" altLang="cs-CZ" sz="2400" dirty="0" smtClean="0"/>
              <a:t>pojitost s naším způsobem života a potenciálem k vývoji </a:t>
            </a:r>
            <a:r>
              <a:rPr lang="cs-CZ" altLang="cs-CZ" sz="2400" dirty="0" err="1" smtClean="0"/>
              <a:t>neurodegenerativní</a:t>
            </a:r>
            <a:r>
              <a:rPr lang="cs-CZ" altLang="cs-CZ" sz="2400" dirty="0" smtClean="0"/>
              <a:t> choroby</a:t>
            </a:r>
          </a:p>
          <a:p>
            <a:pPr>
              <a:buFontTx/>
              <a:buChar char="-"/>
            </a:pPr>
            <a:r>
              <a:rPr lang="cs-CZ" altLang="cs-CZ" sz="2400" dirty="0"/>
              <a:t>Ž</a:t>
            </a:r>
            <a:r>
              <a:rPr lang="cs-CZ" altLang="cs-CZ" sz="2400" dirty="0" smtClean="0"/>
              <a:t>ijme zdravě, vyhýbejme se toxinům chemickým i psychickým, odpočívejme, spěme dostatečně dlouho a dobře, milujme koho milovat máme a mějme i sebe rádi.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cs-CZ" altLang="cs-CZ" dirty="0" smtClean="0"/>
              <a:t>Závěr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712968" cy="3816424"/>
          </a:xfrm>
        </p:spPr>
        <p:txBody>
          <a:bodyPr/>
          <a:lstStyle/>
          <a:p>
            <a:r>
              <a:rPr lang="cs-CZ" altLang="cs-CZ" sz="2400" dirty="0" smtClean="0"/>
              <a:t>Jezme do </a:t>
            </a:r>
            <a:r>
              <a:rPr lang="cs-CZ" altLang="cs-CZ" sz="2400" dirty="0" err="1" smtClean="0"/>
              <a:t>polosyta</a:t>
            </a:r>
            <a:r>
              <a:rPr lang="cs-CZ" altLang="cs-CZ" sz="2400" dirty="0" smtClean="0"/>
              <a:t> a vyjdou nám dlouhá léta. </a:t>
            </a:r>
          </a:p>
          <a:p>
            <a:r>
              <a:rPr lang="cs-CZ" altLang="cs-CZ" sz="2400" dirty="0" smtClean="0"/>
              <a:t>Veselá mysl, půl zdraví. – </a:t>
            </a:r>
            <a:r>
              <a:rPr lang="cs-CZ" altLang="cs-CZ" sz="2400" dirty="0" err="1" smtClean="0"/>
              <a:t>epigenetika</a:t>
            </a:r>
            <a:r>
              <a:rPr lang="cs-CZ" altLang="cs-CZ" sz="2400" dirty="0" smtClean="0"/>
              <a:t> a stres a deprese</a:t>
            </a:r>
          </a:p>
          <a:p>
            <a:r>
              <a:rPr lang="cs-CZ" altLang="cs-CZ" sz="2400" dirty="0" smtClean="0"/>
              <a:t>Hlad je nejlepší kuchař. – </a:t>
            </a:r>
            <a:r>
              <a:rPr lang="cs-CZ" altLang="cs-CZ" sz="2400" dirty="0" err="1" smtClean="0"/>
              <a:t>epigenetika</a:t>
            </a:r>
            <a:r>
              <a:rPr lang="cs-CZ" altLang="cs-CZ" sz="2400" dirty="0" smtClean="0"/>
              <a:t> a strava a kalorická restrikce</a:t>
            </a:r>
          </a:p>
          <a:p>
            <a:r>
              <a:rPr lang="cs-CZ" altLang="cs-CZ" sz="2400" dirty="0" smtClean="0"/>
              <a:t>Jaký otec, takový syn. – </a:t>
            </a:r>
            <a:r>
              <a:rPr lang="cs-CZ" altLang="cs-CZ" sz="2400" dirty="0" err="1" smtClean="0"/>
              <a:t>epigenetika</a:t>
            </a:r>
            <a:r>
              <a:rPr lang="cs-CZ" altLang="cs-CZ" sz="2400" dirty="0" smtClean="0"/>
              <a:t> a přenos na potomky</a:t>
            </a:r>
          </a:p>
          <a:p>
            <a:r>
              <a:rPr lang="cs-CZ" altLang="cs-CZ" sz="2400" dirty="0" smtClean="0"/>
              <a:t>Komu se nelení, tomu se zelení. – cvičení a acetylace histonů</a:t>
            </a:r>
          </a:p>
          <a:p>
            <a:r>
              <a:rPr lang="cs-CZ" altLang="cs-CZ" sz="2400" dirty="0" smtClean="0"/>
              <a:t>Milujme bližního svého jako sebe sama</a:t>
            </a:r>
          </a:p>
          <a:p>
            <a:r>
              <a:rPr lang="cs-CZ" altLang="cs-CZ" sz="2400" dirty="0" smtClean="0"/>
              <a:t>Plný břich, rozum tich. - </a:t>
            </a:r>
            <a:r>
              <a:rPr lang="cs-CZ" altLang="cs-CZ" sz="2400" dirty="0" err="1" smtClean="0"/>
              <a:t>epigenetika</a:t>
            </a:r>
            <a:r>
              <a:rPr lang="cs-CZ" altLang="cs-CZ" sz="2400" dirty="0" smtClean="0"/>
              <a:t> a strava</a:t>
            </a:r>
          </a:p>
          <a:p>
            <a:r>
              <a:rPr lang="cs-CZ" altLang="cs-CZ" sz="2400" dirty="0" smtClean="0"/>
              <a:t>Všeho s mírou. – </a:t>
            </a:r>
            <a:r>
              <a:rPr lang="cs-CZ" altLang="cs-CZ" sz="2400" dirty="0" err="1" smtClean="0"/>
              <a:t>epigenetika</a:t>
            </a:r>
            <a:r>
              <a:rPr lang="cs-CZ" altLang="cs-CZ" sz="2400" dirty="0" smtClean="0"/>
              <a:t> dlouhodobé expozice noxe</a:t>
            </a:r>
          </a:p>
          <a:p>
            <a:pPr marL="0" indent="0">
              <a:buNone/>
            </a:pP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659160"/>
          </a:xfrm>
        </p:spPr>
        <p:txBody>
          <a:bodyPr/>
          <a:lstStyle/>
          <a:p>
            <a:r>
              <a:rPr lang="cs-CZ" dirty="0" smtClean="0"/>
              <a:t>Závěr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5256584"/>
          </a:xfrm>
        </p:spPr>
        <p:txBody>
          <a:bodyPr/>
          <a:lstStyle/>
          <a:p>
            <a:r>
              <a:rPr lang="cs-CZ" sz="2400" dirty="0" smtClean="0"/>
              <a:t>Naše kniha života se čte různě.</a:t>
            </a:r>
          </a:p>
          <a:p>
            <a:endParaRPr lang="cs-CZ" sz="2400" dirty="0" smtClean="0"/>
          </a:p>
          <a:p>
            <a:r>
              <a:rPr lang="cs-CZ" sz="2400" dirty="0" smtClean="0"/>
              <a:t>Naprostá většina studií zkoumající epigenetické změny u AD je založená na korelacích a nenahlíží nezbytně kauzální souvislosti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Hypotesa</a:t>
            </a:r>
            <a:r>
              <a:rPr lang="cs-CZ" sz="2400" dirty="0" smtClean="0"/>
              <a:t>  a model </a:t>
            </a:r>
            <a:r>
              <a:rPr lang="cs-CZ" sz="2400" u="sng" dirty="0" smtClean="0"/>
              <a:t>„</a:t>
            </a:r>
            <a:r>
              <a:rPr lang="cs-CZ" sz="2400" u="sng" dirty="0" err="1" smtClean="0"/>
              <a:t>Latent</a:t>
            </a:r>
            <a:r>
              <a:rPr lang="cs-CZ" sz="2400" u="sng" dirty="0" smtClean="0"/>
              <a:t> Early </a:t>
            </a:r>
            <a:r>
              <a:rPr lang="cs-CZ" sz="2400" u="sng" dirty="0" err="1" smtClean="0"/>
              <a:t>Life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Associated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Regulation</a:t>
            </a:r>
            <a:r>
              <a:rPr lang="cs-CZ" sz="2400" u="sng" dirty="0" smtClean="0"/>
              <a:t>“ - -</a:t>
            </a:r>
            <a:r>
              <a:rPr lang="cs-CZ" sz="2400" u="sng" dirty="0" err="1" smtClean="0"/>
              <a:t>serie</a:t>
            </a:r>
            <a:r>
              <a:rPr lang="cs-CZ" sz="2400" u="sng" dirty="0" smtClean="0"/>
              <a:t> kritických událostí akumulovaných za dlouhou dobu</a:t>
            </a:r>
            <a:r>
              <a:rPr lang="cs-CZ" sz="2400" dirty="0" smtClean="0"/>
              <a:t>, od gestace po vyšší věk, může akumulovat epigenetické </a:t>
            </a:r>
            <a:r>
              <a:rPr lang="cs-CZ" sz="2400" dirty="0" err="1" smtClean="0"/>
              <a:t>markery</a:t>
            </a:r>
            <a:r>
              <a:rPr lang="cs-CZ" sz="2400" dirty="0" smtClean="0"/>
              <a:t>, které modifikují expresi a pravděpodobnost exprese určitých genů, které mohou akcelerovat či zahájit procesy vedoucí k AD. – zatím zajímavá potrava pro přemýšlení    </a:t>
            </a:r>
            <a:r>
              <a:rPr lang="cs-CZ" sz="1600" dirty="0" smtClean="0"/>
              <a:t>(</a:t>
            </a:r>
            <a:r>
              <a:rPr lang="cs-CZ" sz="1600" dirty="0" err="1" smtClean="0"/>
              <a:t>Sancher-Mut</a:t>
            </a:r>
            <a:r>
              <a:rPr lang="cs-CZ" sz="1600" dirty="0" smtClean="0"/>
              <a:t> et </a:t>
            </a:r>
            <a:r>
              <a:rPr lang="cs-CZ" sz="1600" dirty="0" err="1" smtClean="0"/>
              <a:t>Gräff</a:t>
            </a:r>
            <a:r>
              <a:rPr lang="cs-CZ" sz="1600" dirty="0" smtClean="0"/>
              <a:t> 2015)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Poděkování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9816" y="2125216"/>
            <a:ext cx="7486600" cy="2095872"/>
          </a:xfrm>
          <a:ln w="28575">
            <a:solidFill>
              <a:srgbClr val="92D050"/>
            </a:solidFill>
          </a:ln>
        </p:spPr>
        <p:txBody>
          <a:bodyPr/>
          <a:lstStyle/>
          <a:p>
            <a:r>
              <a:rPr lang="cs-CZ" sz="2800" dirty="0" smtClean="0"/>
              <a:t>Děkuji </a:t>
            </a:r>
            <a:r>
              <a:rPr lang="cs-CZ" sz="2800" dirty="0" err="1" smtClean="0"/>
              <a:t>MUDr.R.Novobilskému</a:t>
            </a:r>
            <a:r>
              <a:rPr lang="cs-CZ" sz="2800" dirty="0" smtClean="0"/>
              <a:t> a </a:t>
            </a:r>
            <a:r>
              <a:rPr lang="cs-CZ" sz="2800" dirty="0" err="1" smtClean="0"/>
              <a:t>MSc.A.Ressnerové</a:t>
            </a:r>
            <a:r>
              <a:rPr lang="cs-CZ" sz="2800" dirty="0" smtClean="0"/>
              <a:t> za trpělivost při pomoci při revizi textu a opravách chyb v textu, včetně mých hrubých pravopisných chyb…..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107564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Dogma genetiky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845296"/>
            <a:ext cx="8458200" cy="1303784"/>
          </a:xfrm>
        </p:spPr>
        <p:txBody>
          <a:bodyPr/>
          <a:lstStyle/>
          <a:p>
            <a:r>
              <a:rPr lang="cs-CZ" sz="2400" b="1" dirty="0" smtClean="0"/>
              <a:t>Od 80-</a:t>
            </a:r>
            <a:r>
              <a:rPr lang="cs-CZ" sz="2400" b="1" dirty="0" err="1" smtClean="0"/>
              <a:t>ých</a:t>
            </a:r>
            <a:r>
              <a:rPr lang="cs-CZ" sz="2400" b="1" dirty="0" smtClean="0"/>
              <a:t> let narušeno objevem mechanismů </a:t>
            </a:r>
            <a:r>
              <a:rPr lang="cs-CZ" sz="2400" b="1" dirty="0" err="1" smtClean="0"/>
              <a:t>epigenetiky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323850" y="620713"/>
            <a:ext cx="8820150" cy="576103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 sz="2400" smtClean="0"/>
              <a:t>Epigenetické mechanizmy ovlivňují fenotyp aniž by měnily genotyp</a:t>
            </a:r>
          </a:p>
          <a:p>
            <a:pPr marL="0" indent="0">
              <a:buFontTx/>
              <a:buNone/>
            </a:pPr>
            <a:endParaRPr lang="cs-CZ" altLang="cs-CZ" sz="2400" smtClean="0"/>
          </a:p>
          <a:p>
            <a:pPr marL="0" indent="0">
              <a:buFontTx/>
              <a:buNone/>
            </a:pPr>
            <a:r>
              <a:rPr lang="cs-CZ" altLang="cs-CZ" sz="2400" smtClean="0"/>
              <a:t>Vliv prostředí ovlivňuje čtení genomu prostřednictvím epigenetických mechanizmů.</a:t>
            </a:r>
          </a:p>
          <a:p>
            <a:pPr marL="0" indent="0">
              <a:buFontTx/>
              <a:buNone/>
            </a:pPr>
            <a:endParaRPr lang="cs-CZ" altLang="cs-CZ" sz="2400" smtClean="0"/>
          </a:p>
          <a:p>
            <a:pPr marL="0" indent="0">
              <a:buFontTx/>
              <a:buNone/>
            </a:pPr>
            <a:r>
              <a:rPr lang="cs-CZ" altLang="cs-CZ" sz="2400" smtClean="0"/>
              <a:t>Epigenetické mechanizmy – na řadě úrovní</a:t>
            </a:r>
          </a:p>
          <a:p>
            <a:pPr marL="0" indent="0">
              <a:buFontTx/>
              <a:buNone/>
            </a:pPr>
            <a:r>
              <a:rPr lang="cs-CZ" altLang="cs-CZ" sz="2400" smtClean="0"/>
              <a:t>      - před transkripcí i po transkripci</a:t>
            </a:r>
          </a:p>
          <a:p>
            <a:pPr marL="0" indent="0">
              <a:buFontTx/>
              <a:buNone/>
            </a:pPr>
            <a:r>
              <a:rPr lang="cs-CZ" altLang="cs-CZ" sz="2400" smtClean="0"/>
              <a:t>      - před translací i po translaci</a:t>
            </a:r>
          </a:p>
          <a:p>
            <a:pPr marL="0" indent="0">
              <a:buFontTx/>
              <a:buNone/>
            </a:pPr>
            <a:r>
              <a:rPr lang="cs-CZ" altLang="cs-CZ" sz="2400" smtClean="0"/>
              <a:t>      - jsou důležité při mofrogenezi a diferenciaci buněk</a:t>
            </a:r>
          </a:p>
          <a:p>
            <a:pPr marL="0" indent="0">
              <a:buFontTx/>
              <a:buNone/>
            </a:pPr>
            <a:r>
              <a:rPr lang="cs-CZ" altLang="cs-CZ" sz="2400" smtClean="0"/>
              <a:t>   </a:t>
            </a:r>
          </a:p>
          <a:p>
            <a:pPr marL="0" indent="0">
              <a:buFontTx/>
              <a:buNone/>
            </a:pPr>
            <a:r>
              <a:rPr lang="cs-CZ" altLang="cs-CZ" sz="2400" smtClean="0"/>
              <a:t>Epigenetické mechanismy – modifikace histonů, metylace DNA, změny v struktuře chromatinu…</a:t>
            </a:r>
          </a:p>
          <a:p>
            <a:pPr marL="0" indent="0">
              <a:buFontTx/>
              <a:buNone/>
            </a:pPr>
            <a:endParaRPr lang="cs-CZ" altLang="cs-CZ" sz="2400" smtClean="0"/>
          </a:p>
          <a:p>
            <a:pPr marL="0" indent="0">
              <a:buFontTx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cs-CZ" altLang="cs-CZ" sz="2800" b="1" dirty="0" smtClean="0"/>
              <a:t>Histony</a:t>
            </a:r>
          </a:p>
        </p:txBody>
      </p:sp>
      <p:pic>
        <p:nvPicPr>
          <p:cNvPr id="12291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48038" y="3284538"/>
            <a:ext cx="5795962" cy="3097212"/>
          </a:xfrm>
        </p:spPr>
      </p:pic>
      <p:sp>
        <p:nvSpPr>
          <p:cNvPr id="12292" name="Obdélník 4"/>
          <p:cNvSpPr>
            <a:spLocks noChangeArrowheads="1"/>
          </p:cNvSpPr>
          <p:nvPr/>
        </p:nvSpPr>
        <p:spPr bwMode="auto">
          <a:xfrm>
            <a:off x="250825" y="1196975"/>
            <a:ext cx="85693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/>
              <a:t>Histony</a:t>
            </a:r>
            <a:r>
              <a:rPr lang="cs-CZ" altLang="cs-CZ"/>
              <a:t> jsou bazické proteiny, neboť obsahují hodně argininu a lysinu. (H1, H2A, H2B, H3, H4)</a:t>
            </a:r>
          </a:p>
          <a:p>
            <a:endParaRPr lang="cs-CZ" altLang="cs-CZ"/>
          </a:p>
          <a:p>
            <a:r>
              <a:rPr lang="cs-CZ" altLang="cs-CZ"/>
              <a:t>Histonový oktamer  =  po dvou molekulách H2A, H2B, H3 a H4 a spolu s navinutou DNA  </a:t>
            </a:r>
            <a:r>
              <a:rPr lang="cs-CZ" altLang="cs-CZ">
                <a:solidFill>
                  <a:schemeClr val="tx2"/>
                </a:solidFill>
              </a:rPr>
              <a:t>t</a:t>
            </a:r>
            <a:r>
              <a:rPr lang="cs-CZ" altLang="cs-CZ"/>
              <a:t>voří </a:t>
            </a:r>
            <a:r>
              <a:rPr lang="cs-CZ" altLang="cs-CZ" b="1"/>
              <a:t>nukleozom</a:t>
            </a:r>
            <a:r>
              <a:rPr lang="cs-CZ" altLang="cs-CZ"/>
              <a:t> o průměru 10 nm</a:t>
            </a:r>
          </a:p>
          <a:p>
            <a:endParaRPr lang="cs-CZ" altLang="cs-CZ"/>
          </a:p>
          <a:p>
            <a:r>
              <a:rPr lang="cs-CZ" altLang="cs-CZ"/>
              <a:t>Modifikace histonů = </a:t>
            </a:r>
          </a:p>
          <a:p>
            <a:r>
              <a:rPr lang="cs-CZ" altLang="cs-CZ"/>
              <a:t>= ovlivnění aktivity genu, </a:t>
            </a:r>
          </a:p>
          <a:p>
            <a:r>
              <a:rPr lang="cs-CZ" altLang="cs-CZ"/>
              <a:t>(Transkripce genu)</a:t>
            </a:r>
          </a:p>
        </p:txBody>
      </p:sp>
      <p:sp>
        <p:nvSpPr>
          <p:cNvPr id="12293" name="Obdélník 5"/>
          <p:cNvSpPr>
            <a:spLocks noChangeArrowheads="1"/>
          </p:cNvSpPr>
          <p:nvPr/>
        </p:nvSpPr>
        <p:spPr bwMode="auto">
          <a:xfrm>
            <a:off x="179388" y="6308725"/>
            <a:ext cx="6121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000"/>
              <a:t>(ŠTÍPEK, Stanislav. </a:t>
            </a:r>
            <a:r>
              <a:rPr lang="cs-CZ" altLang="cs-CZ" sz="1000" i="1"/>
              <a:t>Stručná biochemie : Uchování a exprese genetické informace. </a:t>
            </a:r>
            <a:r>
              <a:rPr lang="cs-CZ" altLang="cs-CZ" sz="1000"/>
              <a:t>1. vydání. Medprint, 1998. </a:t>
            </a:r>
          </a:p>
          <a:p>
            <a:r>
              <a:rPr lang="cs-CZ" altLang="cs-CZ" sz="1000">
                <a:hlinkClick r:id="rId3"/>
              </a:rPr>
              <a:t>https://www.wikiskripta.eu/w/Histon</a:t>
            </a:r>
            <a:endParaRPr lang="cs-CZ" altLang="cs-CZ" sz="1000"/>
          </a:p>
          <a:p>
            <a:r>
              <a:rPr lang="cs-CZ" altLang="cs-CZ" sz="1000"/>
              <a:t>Snustad DP, Simmons MJ, Genetika, 2. vydání, Brno, 2017.)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/>
          <a:lstStyle/>
          <a:p>
            <a:r>
              <a:rPr lang="cs-CZ" altLang="cs-CZ" sz="2800" b="1" dirty="0" smtClean="0"/>
              <a:t>Modifikace histonů – změna transkripční aktivity genů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412776"/>
            <a:ext cx="8458200" cy="4876800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de/acetylace, de/metylace, de/fosforylace, a další změny…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u="sng" dirty="0" smtClean="0"/>
              <a:t>de/fosforylace H1 – de/kondenzace chromozomu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u="sng" dirty="0" smtClean="0"/>
              <a:t>Acetylace histonů </a:t>
            </a:r>
            <a:r>
              <a:rPr lang="cs-CZ" sz="2400" dirty="0" smtClean="0"/>
              <a:t>(</a:t>
            </a:r>
            <a:r>
              <a:rPr lang="cs-CZ" sz="2400" dirty="0" err="1" smtClean="0"/>
              <a:t>nukleosomového</a:t>
            </a:r>
            <a:r>
              <a:rPr lang="cs-CZ" sz="2400" dirty="0" smtClean="0"/>
              <a:t> jádra) – v transkripčně aktivním chromatinu – uvolnění vazby s DNA zrušením pozitivního náboje histonů acetylací → </a:t>
            </a:r>
            <a:r>
              <a:rPr lang="cs-CZ" sz="2400" u="sng" dirty="0" smtClean="0"/>
              <a:t>↑ transkripční aktivita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u="sng" dirty="0" err="1" smtClean="0"/>
              <a:t>Deacetylace</a:t>
            </a:r>
            <a:r>
              <a:rPr lang="cs-CZ" sz="2400" u="sng" dirty="0" smtClean="0"/>
              <a:t> histonů </a:t>
            </a:r>
            <a:r>
              <a:rPr lang="cs-CZ" sz="2400" dirty="0" smtClean="0"/>
              <a:t>– zvýšení pozitivního náboje, k těsné vazbě s DNA v inaktivním chromatinu → </a:t>
            </a:r>
            <a:r>
              <a:rPr lang="cs-CZ" sz="2400" u="sng" dirty="0" smtClean="0"/>
              <a:t>↓ transkripční aktivity</a:t>
            </a:r>
          </a:p>
          <a:p>
            <a:pPr marL="0" indent="0">
              <a:buFontTx/>
              <a:buNone/>
              <a:defRPr/>
            </a:pPr>
            <a:endParaRPr lang="cs-CZ" sz="1000" dirty="0" smtClean="0"/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(histon </a:t>
            </a:r>
            <a:r>
              <a:rPr lang="cs-CZ" sz="2400" dirty="0" err="1" smtClean="0"/>
              <a:t>acetyltransferázy</a:t>
            </a:r>
            <a:r>
              <a:rPr lang="cs-CZ" sz="2400" dirty="0" smtClean="0"/>
              <a:t> (HAT) – </a:t>
            </a:r>
            <a:r>
              <a:rPr lang="cs-CZ" sz="2400" dirty="0" err="1" smtClean="0"/>
              <a:t>koaktivátor</a:t>
            </a:r>
            <a:r>
              <a:rPr lang="cs-CZ" sz="2400" dirty="0" smtClean="0"/>
              <a:t> transkripce, </a:t>
            </a:r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histon </a:t>
            </a:r>
            <a:r>
              <a:rPr lang="cs-CZ" sz="2400" dirty="0" err="1" smtClean="0"/>
              <a:t>deacetylázy</a:t>
            </a:r>
            <a:r>
              <a:rPr lang="cs-CZ" sz="2400" dirty="0" smtClean="0"/>
              <a:t> (HDAC) – korepresor genové exprese) </a:t>
            </a:r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323850" y="1981200"/>
            <a:ext cx="8820150" cy="41846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 sz="2400" dirty="0" smtClean="0"/>
              <a:t>Modifikace histonů – epigenetický regulační mechanismus</a:t>
            </a:r>
          </a:p>
          <a:p>
            <a:pPr marL="0" indent="0">
              <a:buFontTx/>
              <a:buNone/>
            </a:pPr>
            <a:r>
              <a:rPr lang="cs-CZ" altLang="cs-CZ" sz="2400" dirty="0" smtClean="0"/>
              <a:t>    - uplatnění v normálních i patologických buněčných procesech</a:t>
            </a:r>
          </a:p>
          <a:p>
            <a:pPr marL="0" indent="0">
              <a:buFontTx/>
              <a:buNone/>
            </a:pPr>
            <a:endParaRPr lang="cs-CZ" altLang="cs-CZ" sz="2400" dirty="0" smtClean="0"/>
          </a:p>
          <a:p>
            <a:pPr marL="0" indent="0">
              <a:buFontTx/>
              <a:buNone/>
            </a:pPr>
            <a:r>
              <a:rPr lang="cs-CZ" altLang="cs-CZ" sz="2400" dirty="0" err="1" smtClean="0"/>
              <a:t>Posttranslační</a:t>
            </a:r>
            <a:r>
              <a:rPr lang="cs-CZ" altLang="cs-CZ" sz="2400" dirty="0" smtClean="0"/>
              <a:t> změny histonů – určující pro specifické změny chromatinu spojené s regulací genové aktivity – </a:t>
            </a:r>
            <a:r>
              <a:rPr lang="cs-CZ" altLang="cs-CZ" sz="2400" u="sng" dirty="0" smtClean="0"/>
              <a:t>histonový kód </a:t>
            </a:r>
          </a:p>
          <a:p>
            <a:pPr marL="0" indent="0">
              <a:buFontTx/>
              <a:buNone/>
            </a:pPr>
            <a:endParaRPr lang="cs-CZ" altLang="cs-CZ" sz="2400" dirty="0" smtClean="0"/>
          </a:p>
          <a:p>
            <a:pPr marL="0" indent="0">
              <a:buFontTx/>
              <a:buNone/>
            </a:pPr>
            <a:r>
              <a:rPr lang="cs-CZ" altLang="cs-CZ" sz="2400" dirty="0" smtClean="0"/>
              <a:t>DNA metylace a modifikace histonů, struktura chromatinu a další změny, které ovlivňují genovou expresi beze změny v primární struktuře DNA = epigenetické mechanizmy</a:t>
            </a:r>
          </a:p>
        </p:txBody>
      </p:sp>
      <p:sp>
        <p:nvSpPr>
          <p:cNvPr id="14339" name="Nadpis 1"/>
          <p:cNvSpPr>
            <a:spLocks noGrp="1"/>
          </p:cNvSpPr>
          <p:nvPr>
            <p:ph type="title"/>
          </p:nvPr>
        </p:nvSpPr>
        <p:spPr>
          <a:xfrm>
            <a:off x="0" y="260350"/>
            <a:ext cx="9124950" cy="1143000"/>
          </a:xfrm>
        </p:spPr>
        <p:txBody>
          <a:bodyPr/>
          <a:lstStyle/>
          <a:p>
            <a:r>
              <a:rPr lang="cs-CZ" altLang="cs-CZ" sz="2800" b="1" dirty="0" smtClean="0"/>
              <a:t>Modifikace histonů – změna transkripční aktivity genů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dirty="0" smtClean="0"/>
              <a:t>Metylace DNA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34280" y="1844824"/>
            <a:ext cx="8458200" cy="4760913"/>
          </a:xfrm>
        </p:spPr>
        <p:txBody>
          <a:bodyPr/>
          <a:lstStyle/>
          <a:p>
            <a:r>
              <a:rPr lang="cs-CZ" altLang="cs-CZ" sz="2400" dirty="0" smtClean="0"/>
              <a:t>Role v diferenciaci, X inaktivaci, imprintingu, podíl na struktuře chromatinu, k </a:t>
            </a:r>
            <a:r>
              <a:rPr lang="cs-CZ" altLang="cs-CZ" sz="2400" dirty="0" err="1" smtClean="0"/>
              <a:t>supresi</a:t>
            </a:r>
            <a:r>
              <a:rPr lang="cs-CZ" altLang="cs-CZ" sz="2400" dirty="0" smtClean="0"/>
              <a:t> parazitické DNA</a:t>
            </a:r>
          </a:p>
          <a:p>
            <a:r>
              <a:rPr lang="cs-CZ" altLang="cs-CZ" sz="2400" dirty="0" smtClean="0"/>
              <a:t>Metylace – téměř výlučně cytosin v pozici 5 v </a:t>
            </a:r>
            <a:r>
              <a:rPr lang="cs-CZ" altLang="cs-CZ" sz="2400" dirty="0" err="1" smtClean="0"/>
              <a:t>dinukleotidu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CpG</a:t>
            </a:r>
            <a:endParaRPr lang="cs-CZ" altLang="cs-CZ" sz="2400" dirty="0" smtClean="0"/>
          </a:p>
          <a:p>
            <a:r>
              <a:rPr lang="cs-CZ" altLang="cs-CZ" sz="2400" dirty="0" err="1" smtClean="0"/>
              <a:t>CpG</a:t>
            </a:r>
            <a:r>
              <a:rPr lang="cs-CZ" altLang="cs-CZ" sz="2400" dirty="0" smtClean="0"/>
              <a:t> – vysoce akumulované v promotorech genů (v 60%)</a:t>
            </a:r>
          </a:p>
          <a:p>
            <a:r>
              <a:rPr lang="cs-CZ" altLang="cs-CZ" sz="2400" dirty="0" err="1" smtClean="0"/>
              <a:t>Nemetylovány</a:t>
            </a:r>
            <a:r>
              <a:rPr lang="cs-CZ" altLang="cs-CZ" sz="2400" dirty="0" smtClean="0"/>
              <a:t> u aktivních genů, zde se váží transkripční faktory </a:t>
            </a:r>
            <a:r>
              <a:rPr lang="cs-CZ" altLang="cs-CZ" sz="2400" b="1" dirty="0" smtClean="0"/>
              <a:t>→ metylace = inaktivace genů</a:t>
            </a:r>
          </a:p>
          <a:p>
            <a:r>
              <a:rPr lang="cs-CZ" altLang="cs-CZ" sz="2400" u="sng" dirty="0" smtClean="0"/>
              <a:t>Metylace </a:t>
            </a:r>
            <a:r>
              <a:rPr lang="cs-CZ" altLang="cs-CZ" sz="2400" u="sng" dirty="0" err="1" smtClean="0"/>
              <a:t>CpG</a:t>
            </a:r>
            <a:r>
              <a:rPr lang="cs-CZ" altLang="cs-CZ" sz="2400" u="sng" dirty="0" smtClean="0"/>
              <a:t> </a:t>
            </a:r>
            <a:r>
              <a:rPr lang="cs-CZ" altLang="cs-CZ" sz="2400" dirty="0" smtClean="0"/>
              <a:t>= brání vazbě transkripčních faktorů nebo umožní vazbu inhibičních komplexů s histon </a:t>
            </a:r>
            <a:r>
              <a:rPr lang="cs-CZ" altLang="cs-CZ" sz="2400" dirty="0" err="1" smtClean="0"/>
              <a:t>deacetylázami</a:t>
            </a:r>
            <a:r>
              <a:rPr lang="cs-CZ" altLang="cs-CZ" sz="2400" dirty="0" smtClean="0"/>
              <a:t> → </a:t>
            </a:r>
            <a:r>
              <a:rPr lang="cs-CZ" altLang="cs-CZ" sz="2400" u="sng" dirty="0" smtClean="0"/>
              <a:t>→ přestavba chromatinu do inaktivní podoby</a:t>
            </a:r>
          </a:p>
          <a:p>
            <a:r>
              <a:rPr lang="cs-CZ" altLang="cs-CZ" sz="2400" dirty="0" smtClean="0"/>
              <a:t>Poruchy metylace – role v onkogenezi a stárnutí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2656</TotalTime>
  <Words>2278</Words>
  <Application>Microsoft Office PowerPoint</Application>
  <PresentationFormat>Předvádění na obrazovce (4:3)</PresentationFormat>
  <Paragraphs>251</Paragraphs>
  <Slides>37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Default Design</vt:lpstr>
      <vt:lpstr>Pavel Ressner Neurologická klinika, FN Ostrava</vt:lpstr>
      <vt:lpstr>Úvod </vt:lpstr>
      <vt:lpstr>Dogma genetiky</vt:lpstr>
      <vt:lpstr>Dogma genetiky</vt:lpstr>
      <vt:lpstr>Snímek 5</vt:lpstr>
      <vt:lpstr>Histony</vt:lpstr>
      <vt:lpstr>Modifikace histonů – změna transkripční aktivity genů</vt:lpstr>
      <vt:lpstr>Modifikace histonů – změna transkripční aktivity genů</vt:lpstr>
      <vt:lpstr>Metylace DNA</vt:lpstr>
      <vt:lpstr>Poruchy metylace DNA</vt:lpstr>
      <vt:lpstr>Další epigenetické mechanizmy…</vt:lpstr>
      <vt:lpstr>Epigenetické mechanizmy, histony, regulace aktivity genu</vt:lpstr>
      <vt:lpstr>Modifikace histonů – acetylace (zdroj Autor: KShaw KKowalec – Own work, CC BY-SA 3.0, https://commons.wikimedia.org/w/index.php?curid=13353601)</vt:lpstr>
      <vt:lpstr>Epigenetika jako most mezi signály z prostředí a odpovědí genomu během časných stadií života ale i během stárnutí.</vt:lpstr>
      <vt:lpstr>Epigenetika jako most….</vt:lpstr>
      <vt:lpstr>Dieta kalorická restrikce  – příklad zevního stimulu ovlivňujícího epigenom a fenotyp stárnutí</vt:lpstr>
      <vt:lpstr>Dieta kalorická restrikce  – příklad zevního stimulu ovlivňujícího epigenom a fenotyp stárnutí</vt:lpstr>
      <vt:lpstr>Stres</vt:lpstr>
      <vt:lpstr>Další vlivy prostředí….</vt:lpstr>
      <vt:lpstr>Epigenetika jako most…až k potomkům</vt:lpstr>
      <vt:lpstr>Epigenetická deregulace u neurodegenerativních onemocnění: Alzheimerova nemoc jako model</vt:lpstr>
      <vt:lpstr>Změny v metylaci DNA zjištěné u AD </vt:lpstr>
      <vt:lpstr>Změny v metylaci DNA zjištěné u AD </vt:lpstr>
      <vt:lpstr>Změny v genech se změněnou acetylací histonů u AD</vt:lpstr>
      <vt:lpstr>Epigenetická deregulace u neurodegenerativních onemocnění: Alzheimerova nemoc jako model</vt:lpstr>
      <vt:lpstr>Epigenetická deregulace u neurodegenerativních onemocnění: Alzheimerova nemoc jako model</vt:lpstr>
      <vt:lpstr>Geny jako biomarker u AD</vt:lpstr>
      <vt:lpstr>Geny jako biomarker u AD</vt:lpstr>
      <vt:lpstr>AD pharmacoepigenomika</vt:lpstr>
      <vt:lpstr>AD pharmacoepigenomika</vt:lpstr>
      <vt:lpstr>AD pharmacoepigenomika</vt:lpstr>
      <vt:lpstr>Další mechanismy modifikace histonů….a de/acetylace probíhají i mimo histony</vt:lpstr>
      <vt:lpstr>HDAC inhibitory a AD – pouze epigenetický efekt?</vt:lpstr>
      <vt:lpstr>Závěr</vt:lpstr>
      <vt:lpstr>Závěr</vt:lpstr>
      <vt:lpstr>Závěr</vt:lpstr>
      <vt:lpstr>Poděkování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noner</dc:creator>
  <cp:lastModifiedBy>fnoadmin</cp:lastModifiedBy>
  <cp:revision>177</cp:revision>
  <dcterms:created xsi:type="dcterms:W3CDTF">2012-09-04T16:01:27Z</dcterms:created>
  <dcterms:modified xsi:type="dcterms:W3CDTF">2019-01-08T12:27:01Z</dcterms:modified>
</cp:coreProperties>
</file>