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5"/>
  </p:notesMasterIdLst>
  <p:sldIdLst>
    <p:sldId id="334" r:id="rId3"/>
    <p:sldId id="335" r:id="rId4"/>
    <p:sldId id="336" r:id="rId5"/>
    <p:sldId id="337" r:id="rId6"/>
    <p:sldId id="338" r:id="rId7"/>
    <p:sldId id="343" r:id="rId8"/>
    <p:sldId id="339" r:id="rId9"/>
    <p:sldId id="340" r:id="rId10"/>
    <p:sldId id="341" r:id="rId11"/>
    <p:sldId id="342" r:id="rId12"/>
    <p:sldId id="357" r:id="rId13"/>
    <p:sldId id="353" r:id="rId14"/>
    <p:sldId id="354" r:id="rId15"/>
    <p:sldId id="355" r:id="rId16"/>
    <p:sldId id="356" r:id="rId17"/>
    <p:sldId id="345" r:id="rId18"/>
    <p:sldId id="352" r:id="rId19"/>
    <p:sldId id="346" r:id="rId20"/>
    <p:sldId id="347" r:id="rId21"/>
    <p:sldId id="349" r:id="rId22"/>
    <p:sldId id="350" r:id="rId23"/>
    <p:sldId id="351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00"/>
    <a:srgbClr val="800000"/>
    <a:srgbClr val="FF0000"/>
    <a:srgbClr val="990099"/>
    <a:srgbClr val="000066"/>
    <a:srgbClr val="CC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84460" autoAdjust="0"/>
  </p:normalViewPr>
  <p:slideViewPr>
    <p:cSldViewPr>
      <p:cViewPr varScale="1">
        <p:scale>
          <a:sx n="69" d="100"/>
          <a:sy n="69" d="100"/>
        </p:scale>
        <p:origin x="115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66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400" b="1" i="0" baseline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HOSPODAŘENÍ ČNS I - III Q 2017</a:t>
            </a:r>
            <a:endParaRPr lang="cs-CZ" sz="240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List1!$E$2</c:f>
              <c:strCache>
                <c:ptCount val="1"/>
                <c:pt idx="0">
                  <c:v>I - III Q 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List1!$F$1:$G$1</c:f>
              <c:strCache>
                <c:ptCount val="2"/>
                <c:pt idx="0">
                  <c:v>NÁKLADY</c:v>
                </c:pt>
                <c:pt idx="1">
                  <c:v>VÝNOSY</c:v>
                </c:pt>
              </c:strCache>
            </c:strRef>
          </c:cat>
          <c:val>
            <c:numRef>
              <c:f>List1!$F$2:$G$2</c:f>
              <c:numCache>
                <c:formatCode>#,##0.00\ "Kč"</c:formatCode>
                <c:ptCount val="2"/>
                <c:pt idx="0">
                  <c:v>637464.18000000005</c:v>
                </c:pt>
                <c:pt idx="1">
                  <c:v>635001.99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AA-442B-A987-C8FA6987F722}"/>
            </c:ext>
          </c:extLst>
        </c:ser>
        <c:ser>
          <c:idx val="1"/>
          <c:order val="1"/>
          <c:tx>
            <c:strRef>
              <c:f>List1!$E$3</c:f>
              <c:strCache>
                <c:ptCount val="1"/>
                <c:pt idx="0">
                  <c:v>PLÁN 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List1!$F$1:$G$1</c:f>
              <c:strCache>
                <c:ptCount val="2"/>
                <c:pt idx="0">
                  <c:v>NÁKLADY</c:v>
                </c:pt>
                <c:pt idx="1">
                  <c:v>VÝNOSY</c:v>
                </c:pt>
              </c:strCache>
            </c:strRef>
          </c:cat>
          <c:val>
            <c:numRef>
              <c:f>List1!$F$3:$G$3</c:f>
              <c:numCache>
                <c:formatCode>#,##0.00\ "Kč"</c:formatCode>
                <c:ptCount val="2"/>
                <c:pt idx="0">
                  <c:v>620000</c:v>
                </c:pt>
                <c:pt idx="1">
                  <c:v>620000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AA-442B-A987-C8FA6987F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4957456"/>
        <c:axId val="634959120"/>
      </c:barChart>
      <c:catAx>
        <c:axId val="63495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634959120"/>
        <c:crosses val="autoZero"/>
        <c:auto val="1"/>
        <c:lblAlgn val="ctr"/>
        <c:lblOffset val="100"/>
        <c:noMultiLvlLbl val="0"/>
      </c:catAx>
      <c:valAx>
        <c:axId val="634959120"/>
        <c:scaling>
          <c:orientation val="minMax"/>
          <c:max val="8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&quot;Kč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63495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0678A36-5034-45BF-8582-AE5EC797A4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671C853-A4D9-4F29-A81B-F4DB50AE77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59396C4-0427-417D-BC9A-A9CFA201727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F9A40A1D-891A-4460-BC7C-E2623FEBF2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551980BF-484A-4549-AF47-3305097D9A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BF0E28E1-DCEB-48DC-9386-CD3E3946AD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F13DC36-758C-49F4-934A-9312562DC9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25A90EE-918C-4468-B96D-768D25D4C8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/>
            <a:fld id="{245B7969-B74F-4AAE-B102-07CE48BB9B34}" type="slidenum">
              <a:rPr lang="cs-CZ" altLang="cs-CZ" sz="1200">
                <a:latin typeface="Arial" panose="020B0604020202020204" pitchFamily="34" charset="0"/>
              </a:rPr>
              <a:pPr eaLnBrk="1" hangingPunct="1"/>
              <a:t>1</a:t>
            </a:fld>
            <a:endParaRPr lang="cs-CZ" altLang="cs-CZ" sz="12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B9D0428-50FE-47B7-B5A1-E2F568F286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3416E2A-156B-44E1-8427-134AD3E484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5ADA94-0B7E-49AA-8AD6-00B12D3A63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D16807-8485-4735-89EE-9490037721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252EBC-C39A-4DAF-B83C-7DB0963347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68B95-7E4D-474A-90D0-E66BA3026A85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6807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3D7B3C-D8D4-408C-AE48-715EE4BF22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FA6361-3EB7-4023-BB60-44B0E09629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C5DE3A-5D5D-441F-913D-D37CAD7964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FD2A6-A791-4262-9267-B0463AA17F58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85963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5AF4F1-68EF-4C8E-9416-4D5BFEF21F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384965-84FD-461A-BDFE-CD6811720F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C4E8AB-8029-4190-9475-141112E07F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4B2FF-349D-4B4F-8C5B-9EDF460C226C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355620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CDCCCF-308F-4E0C-BB0D-F3D5A50BC1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36A890-4FB0-46FD-BF67-02964576B4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3AE43B-73FB-432F-BDC2-1037F3F7F1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B1012-B5B8-4FD5-B5C2-4DBBACDF9037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849686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093D12-C822-49F7-AF6F-8907FA5730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94927D-5D3D-42BD-B63B-72B28576E1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375692-CD0E-4690-91A2-A33CA31DCF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8A9FD-5019-4C38-9A7D-A1E063CEFC37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108298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96E6-747B-4B45-AC4C-DD8F190ACEF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25E1-39E3-4E6A-B5AD-478355C71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096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96E6-747B-4B45-AC4C-DD8F190ACEF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25E1-39E3-4E6A-B5AD-478355C71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270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96E6-747B-4B45-AC4C-DD8F190ACEF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25E1-39E3-4E6A-B5AD-478355C71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800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96E6-747B-4B45-AC4C-DD8F190ACEF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25E1-39E3-4E6A-B5AD-478355C71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600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96E6-747B-4B45-AC4C-DD8F190ACEF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25E1-39E3-4E6A-B5AD-478355C71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619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96E6-747B-4B45-AC4C-DD8F190ACEF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25E1-39E3-4E6A-B5AD-478355C71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64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E73E8E-2BF7-4C86-B6DF-A75113DABC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3BC19F-DC80-4B29-A1D9-AA351709F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3EEBCB-7F73-47C0-A69F-8056297BB5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5695B-E257-4342-BF7D-C718AA29DBB2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1446085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96E6-747B-4B45-AC4C-DD8F190ACEF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25E1-39E3-4E6A-B5AD-478355C71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869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96E6-747B-4B45-AC4C-DD8F190ACEF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25E1-39E3-4E6A-B5AD-478355C71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562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96E6-747B-4B45-AC4C-DD8F190ACEF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25E1-39E3-4E6A-B5AD-478355C71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3438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96E6-747B-4B45-AC4C-DD8F190ACEF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25E1-39E3-4E6A-B5AD-478355C71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9105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96E6-747B-4B45-AC4C-DD8F190ACEF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25E1-39E3-4E6A-B5AD-478355C71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87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79E2D0-D0A1-47F4-A91A-F4F8A615F4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42D442-4775-4228-BEF4-BEF665F39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BAF545-B692-486D-8E1B-CE62D3F727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4A83D-B598-472E-9212-7F4C66BC3B12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14189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38A046-8C1A-442E-AA8C-DBB091E782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3DF649-3DC0-4691-BA8D-F85133E606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EDE9D4-3C5D-42A3-A149-43A652755B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73958-6CE9-42CA-AC2B-543E1157F524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40755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2FA4CAB-5923-410B-82AA-69E5105622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4293FC-D35D-4FAE-8F43-ECA51BCC2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3B2ABA5-7820-43A3-8DAB-D8105388FE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90A99-E38A-44C0-8FEF-192A69A471E9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44965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644012-5ADA-4AAD-8B5E-73D19F82B9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B2B8A7-5D3C-44AC-9CC7-253EFC6CBE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AE3D6F-B38E-4F33-B63A-EA5BD04958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3F6FF-EB2E-41E9-8A31-B27B7128AA03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7263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EA3FC1-AD37-49FE-B22C-EE41AF2983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B71EC4-21C8-4581-A339-5CE365CE5E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3E78520-9FEE-48F4-9672-C55950EAFE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EA928-F4A9-4D52-A693-E8B5CE2D9E38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3483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5ADE1F-4984-4AD6-AF0C-C43498D2DF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D14D3E-FABD-49C0-8191-E92F9704CA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2FD214-CEE8-4AD1-846C-0BB5F41F06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0DE51-2087-4DA1-A224-FC03829D0F22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67538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426587-68CC-4EE8-87B8-FCADACBB3B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7B01D2-CA1E-4F8F-93FE-F5849EDD0C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3E9631-D0EF-4D6C-8C0D-51C678A37C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5C74E-C522-4A6A-801D-2494D17521AC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3140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B0000"/>
            </a:gs>
            <a:gs pos="50000">
              <a:srgbClr val="800000"/>
            </a:gs>
            <a:gs pos="100000">
              <a:srgbClr val="3B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BB63982-C398-40AE-9EA3-86D6DEB59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 předlohy nadpisu.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04FAEF-F7DA-4D3E-9A21-F1D70926D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styly předlohy textu.</a:t>
            </a:r>
          </a:p>
          <a:p>
            <a:pPr lvl="1"/>
            <a:r>
              <a:rPr lang="en-CA" altLang="cs-CZ"/>
              <a:t>Druhá úroveň</a:t>
            </a:r>
          </a:p>
          <a:p>
            <a:pPr lvl="2"/>
            <a:r>
              <a:rPr lang="en-CA" altLang="cs-CZ"/>
              <a:t>Třetí úroveň</a:t>
            </a:r>
          </a:p>
          <a:p>
            <a:pPr lvl="3"/>
            <a:r>
              <a:rPr lang="en-CA" altLang="cs-CZ"/>
              <a:t>Čtvrtá úroveň</a:t>
            </a:r>
          </a:p>
          <a:p>
            <a:pPr lvl="4"/>
            <a:r>
              <a:rPr lang="en-CA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B031B3-2885-40C2-9B3E-A56B776571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74AA709-C993-4B69-AF90-353E8BB5CF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7A15C4-2516-40F4-9DED-B0F7261E5A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86DCBC5-6C89-4B11-9B4E-54CB1525E2A1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396E6-747B-4B45-AC4C-DD8F190ACEF1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25E1-39E3-4E6A-B5AD-478355C71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93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ech-neuro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B0000">
                <a:lumMod val="72000"/>
                <a:lumOff val="28000"/>
              </a:srgbClr>
            </a:gs>
            <a:gs pos="50000">
              <a:srgbClr val="800000"/>
            </a:gs>
            <a:gs pos="100000">
              <a:srgbClr val="3B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F9DF816-8D03-4EC6-85CD-45E72DF323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60363" y="3213100"/>
            <a:ext cx="8423275" cy="863600"/>
          </a:xfrm>
        </p:spPr>
        <p:txBody>
          <a:bodyPr/>
          <a:lstStyle/>
          <a:p>
            <a:pPr eaLnBrk="1" hangingPunct="1"/>
            <a:r>
              <a:rPr lang="cs-CZ" altLang="cs-CZ" sz="4800" b="1"/>
              <a:t>Shromáždění členů </a:t>
            </a:r>
            <a:br>
              <a:rPr lang="cs-CZ" altLang="cs-CZ" sz="4800" b="1"/>
            </a:br>
            <a:r>
              <a:rPr lang="cs-CZ" altLang="cs-CZ" sz="4800" b="1"/>
              <a:t>ČNS ČLS JEP</a:t>
            </a:r>
            <a:br>
              <a:rPr lang="cs-CZ" altLang="cs-CZ" sz="4800" b="1"/>
            </a:br>
            <a:endParaRPr lang="cs-CZ" altLang="cs-CZ" sz="54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54534F3-CEA7-412D-8CDD-E41342A679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08063" y="4652963"/>
            <a:ext cx="7127875" cy="9366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4000" b="1"/>
              <a:t>Brno, 23.11.2017</a:t>
            </a:r>
            <a:endParaRPr lang="cs-CZ" altLang="cs-CZ"/>
          </a:p>
        </p:txBody>
      </p:sp>
      <p:sp>
        <p:nvSpPr>
          <p:cNvPr id="2053" name="Line 6">
            <a:extLst>
              <a:ext uri="{FF2B5EF4-FFF2-40B4-BE49-F238E27FC236}">
                <a16:creationId xmlns:a16="http://schemas.microsoft.com/office/drawing/2014/main" id="{A9F69B7E-2BC7-4B15-AAE2-62ABEB1CF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6165850"/>
            <a:ext cx="86423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7" name="Zástupný symbol pro datum 2">
            <a:extLst>
              <a:ext uri="{FF2B5EF4-FFF2-40B4-BE49-F238E27FC236}">
                <a16:creationId xmlns:a16="http://schemas.microsoft.com/office/drawing/2014/main" id="{4D2801AE-66FA-4398-B4D4-E6889F84BF5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A40432-47BB-4A23-834B-376CF7B744A2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2017-11-23</a:t>
            </a:fld>
            <a:endParaRPr lang="en-CA" altLang="cs-CZ" sz="1400"/>
          </a:p>
        </p:txBody>
      </p:sp>
      <p:pic>
        <p:nvPicPr>
          <p:cNvPr id="3078" name="Picture 6" descr="J:\Ostatní\ČNS\Loga\logo zkrácené.jpg">
            <a:extLst>
              <a:ext uri="{FF2B5EF4-FFF2-40B4-BE49-F238E27FC236}">
                <a16:creationId xmlns:a16="http://schemas.microsoft.com/office/drawing/2014/main" id="{5122B9CC-4BB0-489B-9065-95146A744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00563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J:\Ostatní\ČNS\Loga\logo_CLS.png">
            <a:extLst>
              <a:ext uri="{FF2B5EF4-FFF2-40B4-BE49-F238E27FC236}">
                <a16:creationId xmlns:a16="http://schemas.microsoft.com/office/drawing/2014/main" id="{B5ECC9A8-1C11-411E-9E9E-5F839373A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6350"/>
            <a:ext cx="16510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B4878D3D-6829-4757-9B3D-C529BA1F0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88913"/>
            <a:ext cx="8134350" cy="936625"/>
          </a:xfrm>
        </p:spPr>
        <p:txBody>
          <a:bodyPr/>
          <a:lstStyle/>
          <a:p>
            <a:r>
              <a:rPr lang="cs-CZ" altLang="en-US"/>
              <a:t>Zpráva předsedy výboru ČNS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8296E8BD-4E03-439B-832F-F47BF777E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72816"/>
            <a:ext cx="8424862" cy="4114800"/>
          </a:xfrm>
        </p:spPr>
        <p:txBody>
          <a:bodyPr/>
          <a:lstStyle/>
          <a:p>
            <a:r>
              <a:rPr lang="cs-CZ" altLang="en-US" dirty="0"/>
              <a:t>Výbor každoročně vyhlašuje soutěž o Ceny ČNS za nejlepší publikace</a:t>
            </a:r>
            <a:r>
              <a:rPr lang="en-US" altLang="en-US" dirty="0"/>
              <a:t>;</a:t>
            </a:r>
          </a:p>
          <a:p>
            <a:r>
              <a:rPr lang="en-US" altLang="en-US" dirty="0" err="1"/>
              <a:t>Vzhla</a:t>
            </a:r>
            <a:r>
              <a:rPr lang="cs-CZ" altLang="en-US" dirty="0" err="1"/>
              <a:t>šuje</a:t>
            </a:r>
            <a:r>
              <a:rPr lang="cs-CZ" altLang="en-US" dirty="0"/>
              <a:t> granty pro mladé neurology do 35 let pro účast na ČSNS a kongresu EAN</a:t>
            </a:r>
          </a:p>
          <a:p>
            <a:r>
              <a:rPr lang="cs-CZ" altLang="en-US" dirty="0"/>
              <a:t>Jsou udělována čestná členství – členové jsou žádáni o návrhy</a:t>
            </a:r>
          </a:p>
          <a:p>
            <a:endParaRPr lang="cs-CZ" altLang="en-US" dirty="0"/>
          </a:p>
          <a:p>
            <a:pPr>
              <a:buFontTx/>
              <a:buNone/>
            </a:pPr>
            <a:endParaRPr lang="cs-CZ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B4878D3D-6829-4757-9B3D-C529BA1F0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187" y="2492375"/>
            <a:ext cx="8134350" cy="936625"/>
          </a:xfrm>
        </p:spPr>
        <p:txBody>
          <a:bodyPr/>
          <a:lstStyle/>
          <a:p>
            <a:r>
              <a:rPr lang="cs-CZ" altLang="en-US" dirty="0"/>
              <a:t>Zpráva pokladníka ČNS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8296E8BD-4E03-439B-832F-F47BF777E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052513"/>
            <a:ext cx="8424862" cy="4114800"/>
          </a:xfrm>
        </p:spPr>
        <p:txBody>
          <a:bodyPr/>
          <a:lstStyle/>
          <a:p>
            <a:endParaRPr lang="cs-CZ" altLang="en-US" dirty="0"/>
          </a:p>
          <a:p>
            <a:pPr>
              <a:buFontTx/>
              <a:buNone/>
            </a:pP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592166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-2738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cs-CZ" altLang="cs-CZ" b="1" dirty="0">
                <a:solidFill>
                  <a:srgbClr val="C00000"/>
                </a:solidFill>
              </a:rPr>
              <a:t>HOSPODAŘENÍ I – III Q 2017</a:t>
            </a:r>
            <a:endParaRPr lang="cs-CZ" dirty="0">
              <a:solidFill>
                <a:srgbClr val="00B0F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44624"/>
            <a:ext cx="1440160" cy="107863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0" y="1299565"/>
            <a:ext cx="9000000" cy="478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279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-2738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cs-CZ" altLang="cs-CZ" b="1" dirty="0">
                <a:solidFill>
                  <a:srgbClr val="C00000"/>
                </a:solidFill>
              </a:rPr>
              <a:t>HOSPODAŘENÍ I – III Q 2017</a:t>
            </a:r>
            <a:endParaRPr lang="cs-CZ" dirty="0">
              <a:solidFill>
                <a:srgbClr val="00B0F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44624"/>
            <a:ext cx="1440160" cy="107863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0" y="2512250"/>
            <a:ext cx="9000000" cy="205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983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44624"/>
            <a:ext cx="1440160" cy="1078639"/>
          </a:xfrm>
          <a:prstGeom prst="rect">
            <a:avLst/>
          </a:prstGeom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899592" y="-2738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cs-CZ" altLang="cs-CZ" b="1" dirty="0">
                <a:solidFill>
                  <a:srgbClr val="C00000"/>
                </a:solidFill>
              </a:rPr>
              <a:t>HOSPODAŘENÍ I – III Q 2017</a:t>
            </a:r>
            <a:endParaRPr lang="cs-CZ" dirty="0">
              <a:solidFill>
                <a:srgbClr val="00B0F0"/>
              </a:solidFill>
            </a:endParaRPr>
          </a:p>
        </p:txBody>
      </p:sp>
      <p:graphicFrame>
        <p:nvGraphicFramePr>
          <p:cNvPr id="8" name="Graf 7"/>
          <p:cNvGraphicFramePr>
            <a:graphicFrameLocks noGrp="1"/>
          </p:cNvGraphicFramePr>
          <p:nvPr>
            <p:extLst/>
          </p:nvPr>
        </p:nvGraphicFramePr>
        <p:xfrm>
          <a:off x="72000" y="861786"/>
          <a:ext cx="9000000" cy="599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2645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-2738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cs-CZ" altLang="cs-CZ" sz="4000" b="1" dirty="0">
                <a:solidFill>
                  <a:srgbClr val="C00000"/>
                </a:solidFill>
              </a:rPr>
              <a:t>HOSPODAŘENÍ 2004 – III Q 2017</a:t>
            </a:r>
            <a:endParaRPr lang="cs-CZ" sz="4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44624"/>
            <a:ext cx="1440160" cy="107863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0" y="1042797"/>
            <a:ext cx="9000000" cy="581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31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C7BD7-F220-4BFE-8BC5-132C24235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68" y="188640"/>
            <a:ext cx="8350696" cy="718220"/>
          </a:xfrm>
        </p:spPr>
        <p:txBody>
          <a:bodyPr/>
          <a:lstStyle/>
          <a:p>
            <a:r>
              <a:rPr lang="cs-CZ" dirty="0"/>
              <a:t>Zpráva předsedy revizní komise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B7D3E5-6039-4D74-8FEF-0C894EF9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8860"/>
            <a:ext cx="9217024" cy="5518347"/>
          </a:xfrm>
        </p:spPr>
        <p:txBody>
          <a:bodyPr/>
          <a:lstStyle/>
          <a:p>
            <a:pPr marL="0" indent="0" algn="ctr">
              <a:buNone/>
            </a:pPr>
            <a:endParaRPr lang="cs-CZ" sz="2800" b="1" dirty="0">
              <a:solidFill>
                <a:schemeClr val="bg1"/>
              </a:solidFill>
              <a:ea typeface="Arial Unicode MS"/>
            </a:endParaRPr>
          </a:p>
          <a:p>
            <a:pPr marL="0" indent="0" algn="ctr">
              <a:buNone/>
            </a:pPr>
            <a:r>
              <a:rPr lang="en-US" b="1" dirty="0" err="1">
                <a:solidFill>
                  <a:schemeClr val="bg1"/>
                </a:solidFill>
                <a:ea typeface="Arial Unicode MS"/>
              </a:rPr>
              <a:t>Volby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do </a:t>
            </a:r>
            <a:r>
              <a:rPr lang="en-US" b="1" dirty="0" err="1">
                <a:solidFill>
                  <a:schemeClr val="bg1"/>
                </a:solidFill>
                <a:ea typeface="Arial Unicode MS"/>
              </a:rPr>
              <a:t>funkcí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</a:t>
            </a:r>
            <a:r>
              <a:rPr lang="en-US" b="1" dirty="0" err="1">
                <a:solidFill>
                  <a:schemeClr val="bg1"/>
                </a:solidFill>
                <a:ea typeface="Arial Unicode MS"/>
              </a:rPr>
              <a:t>ve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</a:t>
            </a:r>
            <a:r>
              <a:rPr lang="en-US" b="1" dirty="0" err="1">
                <a:solidFill>
                  <a:schemeClr val="bg1"/>
                </a:solidFill>
                <a:ea typeface="Arial Unicode MS"/>
              </a:rPr>
              <a:t>výboru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</a:t>
            </a:r>
            <a:r>
              <a:rPr lang="mr-IN" b="1" dirty="0">
                <a:solidFill>
                  <a:schemeClr val="bg1"/>
                </a:solidFill>
                <a:ea typeface="Arial Unicode MS"/>
              </a:rPr>
              <a:t>–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</a:t>
            </a:r>
            <a:r>
              <a:rPr lang="en-US" b="1" dirty="0" err="1">
                <a:solidFill>
                  <a:schemeClr val="bg1"/>
                </a:solidFill>
                <a:ea typeface="Arial Unicode MS"/>
              </a:rPr>
              <a:t>leden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2017</a:t>
            </a:r>
            <a:endParaRPr lang="cs-CZ" b="1" dirty="0">
              <a:solidFill>
                <a:schemeClr val="bg1"/>
              </a:solidFill>
              <a:ea typeface="Arial Unicode MS"/>
            </a:endParaRPr>
          </a:p>
          <a:p>
            <a:endParaRPr lang="cs-CZ" sz="2400" b="1" dirty="0">
              <a:solidFill>
                <a:schemeClr val="bg1"/>
              </a:solidFill>
              <a:effectLst/>
              <a:ea typeface="Arial Unicode MS"/>
            </a:endParaRPr>
          </a:p>
          <a:p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Předseda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  -  prof. Bednařík  (15x pro,</a:t>
            </a:r>
            <a:r>
              <a:rPr lang="en-US" sz="2800" baseline="0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1x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zdržel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se)</a:t>
            </a:r>
            <a:endParaRPr lang="cs-CZ" sz="2800" dirty="0">
              <a:solidFill>
                <a:schemeClr val="bg1"/>
              </a:solidFill>
              <a:effectLst/>
              <a:ea typeface="Arial Unicode MS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</a:rPr>
              <a:t>1. </a:t>
            </a:r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místopředseda</a:t>
            </a: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cs-CZ" sz="2800" b="1" dirty="0">
                <a:solidFill>
                  <a:schemeClr val="bg1"/>
                </a:solidFill>
                <a:ea typeface="Arial Unicode MS"/>
              </a:rPr>
              <a:t>-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zástupce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předsedy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cs-CZ" sz="2800" dirty="0">
                <a:solidFill>
                  <a:schemeClr val="bg1"/>
                </a:solidFill>
                <a:effectLst/>
                <a:ea typeface="Arial Unicode MS"/>
              </a:rPr>
              <a:t>-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 prof. Šonka (16x pro) 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Místopředseda</a:t>
            </a: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</a:rPr>
              <a:t> pro </a:t>
            </a:r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vědu</a:t>
            </a: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</a:rPr>
              <a:t> a </a:t>
            </a:r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vzdělávání</a:t>
            </a: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cs-CZ" sz="2800" b="1" dirty="0">
                <a:solidFill>
                  <a:schemeClr val="bg1"/>
                </a:solidFill>
                <a:effectLst/>
                <a:ea typeface="Arial Unicode MS"/>
              </a:rPr>
              <a:t>-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prof.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Marusič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 (15x pro + 1x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zdržel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se)</a:t>
            </a:r>
          </a:p>
        </p:txBody>
      </p:sp>
    </p:spTree>
    <p:extLst>
      <p:ext uri="{BB962C8B-B14F-4D97-AF65-F5344CB8AC3E}">
        <p14:creationId xmlns:p14="http://schemas.microsoft.com/office/powerpoint/2010/main" val="3803189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C7BD7-F220-4BFE-8BC5-132C24235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68" y="188640"/>
            <a:ext cx="8350696" cy="718220"/>
          </a:xfrm>
        </p:spPr>
        <p:txBody>
          <a:bodyPr/>
          <a:lstStyle/>
          <a:p>
            <a:r>
              <a:rPr lang="cs-CZ" dirty="0"/>
              <a:t>Zpráva předsedy revizní komise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B7D3E5-6039-4D74-8FEF-0C894EF9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78197"/>
            <a:ext cx="9217024" cy="551834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>
                <a:solidFill>
                  <a:schemeClr val="bg1"/>
                </a:solidFill>
                <a:ea typeface="Arial Unicode MS"/>
              </a:rPr>
              <a:t>Volby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do </a:t>
            </a:r>
            <a:r>
              <a:rPr lang="en-US" b="1" dirty="0" err="1">
                <a:solidFill>
                  <a:schemeClr val="bg1"/>
                </a:solidFill>
                <a:ea typeface="Arial Unicode MS"/>
              </a:rPr>
              <a:t>funkcí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</a:t>
            </a:r>
            <a:r>
              <a:rPr lang="en-US" b="1" dirty="0" err="1">
                <a:solidFill>
                  <a:schemeClr val="bg1"/>
                </a:solidFill>
                <a:ea typeface="Arial Unicode MS"/>
              </a:rPr>
              <a:t>ve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</a:t>
            </a:r>
            <a:r>
              <a:rPr lang="en-US" b="1" dirty="0" err="1">
                <a:solidFill>
                  <a:schemeClr val="bg1"/>
                </a:solidFill>
                <a:ea typeface="Arial Unicode MS"/>
              </a:rPr>
              <a:t>výboru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</a:t>
            </a:r>
            <a:r>
              <a:rPr lang="mr-IN" b="1" dirty="0">
                <a:solidFill>
                  <a:schemeClr val="bg1"/>
                </a:solidFill>
                <a:ea typeface="Arial Unicode MS"/>
              </a:rPr>
              <a:t>–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</a:t>
            </a:r>
            <a:r>
              <a:rPr lang="en-US" b="1" dirty="0" err="1">
                <a:solidFill>
                  <a:schemeClr val="bg1"/>
                </a:solidFill>
                <a:ea typeface="Arial Unicode MS"/>
              </a:rPr>
              <a:t>leden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2017</a:t>
            </a:r>
            <a:endParaRPr lang="cs-CZ" b="1" dirty="0">
              <a:solidFill>
                <a:schemeClr val="bg1"/>
              </a:solidFill>
              <a:ea typeface="Arial Unicode MS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cs-CZ" sz="2800" b="1" dirty="0">
              <a:solidFill>
                <a:schemeClr val="bg1"/>
              </a:solidFill>
              <a:effectLst/>
              <a:ea typeface="Arial Unicode MS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Místopředseda</a:t>
            </a: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</a:rPr>
              <a:t> pro </a:t>
            </a:r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lékovou</a:t>
            </a: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politiku</a:t>
            </a: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</a:rPr>
              <a:t> a </a:t>
            </a:r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jednání</a:t>
            </a: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</a:rPr>
              <a:t> se </a:t>
            </a:r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státními</a:t>
            </a: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orgány</a:t>
            </a: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</a:rPr>
              <a:t> a </a:t>
            </a:r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plátci</a:t>
            </a: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zdravotní</a:t>
            </a: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péče</a:t>
            </a: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-  prim.</a:t>
            </a:r>
            <a:r>
              <a:rPr lang="en-US" sz="2800" baseline="0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Škoda 15x pro + 1x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zdržel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se (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odsouhlasena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spolupráce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s MUDr.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Jolanou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Markovou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) 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Místopředseda</a:t>
            </a: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</a:rPr>
              <a:t> pro </a:t>
            </a:r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komunikaci</a:t>
            </a:r>
            <a:r>
              <a:rPr lang="en-US" sz="2800" b="1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(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včetně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webu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komunikace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s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členskou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základnou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a se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sekcemi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) - prof. Brázdil (10x pro + 6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hlasů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pro doc. Ehler 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b="1" dirty="0" err="1">
                <a:solidFill>
                  <a:schemeClr val="bg1"/>
                </a:solidFill>
                <a:effectLst/>
                <a:ea typeface="Arial Unicode MS"/>
              </a:rPr>
              <a:t>Pokladník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- prof.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Herzig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14x pro + 2x </a:t>
            </a:r>
            <a:r>
              <a:rPr lang="en-US" sz="2800" dirty="0" err="1">
                <a:solidFill>
                  <a:schemeClr val="bg1"/>
                </a:solidFill>
                <a:effectLst/>
                <a:ea typeface="Arial Unicode MS"/>
              </a:rPr>
              <a:t>zdržel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</a:rPr>
              <a:t> se</a:t>
            </a:r>
            <a:endParaRPr lang="cs-CZ" dirty="0">
              <a:solidFill>
                <a:schemeClr val="bg1"/>
              </a:solidFill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310476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C7BD7-F220-4BFE-8BC5-132C24235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52" y="-177965"/>
            <a:ext cx="8350696" cy="1143000"/>
          </a:xfrm>
        </p:spPr>
        <p:txBody>
          <a:bodyPr/>
          <a:lstStyle/>
          <a:p>
            <a:r>
              <a:rPr lang="cs-CZ" dirty="0"/>
              <a:t>Zpráva předsedy revizní komise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B7D3E5-6039-4D74-8FEF-0C894EF9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65035"/>
            <a:ext cx="7772400" cy="5130965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>
                <a:solidFill>
                  <a:schemeClr val="bg1"/>
                </a:solidFill>
                <a:ea typeface="Arial Unicode MS"/>
              </a:rPr>
              <a:t>Volby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do </a:t>
            </a:r>
            <a:r>
              <a:rPr lang="en-US" b="1" dirty="0" err="1">
                <a:solidFill>
                  <a:schemeClr val="bg1"/>
                </a:solidFill>
                <a:ea typeface="Arial Unicode MS"/>
              </a:rPr>
              <a:t>funkcí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</a:t>
            </a:r>
            <a:r>
              <a:rPr lang="en-US" b="1" dirty="0" err="1">
                <a:solidFill>
                  <a:schemeClr val="bg1"/>
                </a:solidFill>
                <a:ea typeface="Arial Unicode MS"/>
              </a:rPr>
              <a:t>ve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</a:t>
            </a:r>
            <a:r>
              <a:rPr lang="en-US" b="1" dirty="0" err="1">
                <a:solidFill>
                  <a:schemeClr val="bg1"/>
                </a:solidFill>
                <a:ea typeface="Arial Unicode MS"/>
              </a:rPr>
              <a:t>výboru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</a:t>
            </a:r>
            <a:r>
              <a:rPr lang="mr-IN" b="1" dirty="0">
                <a:solidFill>
                  <a:schemeClr val="bg1"/>
                </a:solidFill>
                <a:ea typeface="Arial Unicode MS"/>
              </a:rPr>
              <a:t>–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</a:t>
            </a:r>
            <a:r>
              <a:rPr lang="en-US" b="1" dirty="0" err="1">
                <a:solidFill>
                  <a:schemeClr val="bg1"/>
                </a:solidFill>
                <a:ea typeface="Arial Unicode MS"/>
              </a:rPr>
              <a:t>leden</a:t>
            </a:r>
            <a:r>
              <a:rPr lang="en-US" b="1" dirty="0">
                <a:solidFill>
                  <a:schemeClr val="bg1"/>
                </a:solidFill>
                <a:ea typeface="Arial Unicode MS"/>
              </a:rPr>
              <a:t> 2017</a:t>
            </a:r>
            <a:endParaRPr lang="cs-CZ" b="1" dirty="0">
              <a:solidFill>
                <a:schemeClr val="bg1"/>
              </a:solidFill>
              <a:ea typeface="Arial Unicode MS"/>
            </a:endParaRPr>
          </a:p>
          <a:p>
            <a:pPr marL="0" indent="0" algn="ctr">
              <a:buNone/>
            </a:pPr>
            <a:endParaRPr lang="cs-CZ" dirty="0">
              <a:effectLst/>
              <a:latin typeface="Arial" charset="0"/>
              <a:ea typeface="Arial Unicode MS"/>
            </a:endParaRPr>
          </a:p>
          <a:p>
            <a:r>
              <a:rPr lang="en-US" sz="2800" dirty="0" err="1">
                <a:effectLst/>
                <a:latin typeface="Arial" charset="0"/>
                <a:ea typeface="Arial Unicode MS"/>
              </a:rPr>
              <a:t>Delegát</a:t>
            </a:r>
            <a:r>
              <a:rPr lang="en-US" sz="2800" dirty="0">
                <a:effectLst/>
                <a:latin typeface="Arial" charset="0"/>
                <a:ea typeface="Arial Unicode MS"/>
              </a:rPr>
              <a:t> EAN – doc. Ehler </a:t>
            </a:r>
          </a:p>
          <a:p>
            <a:r>
              <a:rPr lang="en-US" sz="2800" dirty="0" err="1">
                <a:effectLst/>
                <a:latin typeface="Arial" charset="0"/>
                <a:ea typeface="Arial Unicode MS"/>
              </a:rPr>
              <a:t>Delegát</a:t>
            </a:r>
            <a:r>
              <a:rPr lang="en-US" sz="2800" dirty="0">
                <a:effectLst/>
                <a:latin typeface="Arial" charset="0"/>
                <a:ea typeface="Arial Unicode MS"/>
              </a:rPr>
              <a:t> WFN – prof. Bednařík </a:t>
            </a:r>
          </a:p>
          <a:p>
            <a:r>
              <a:rPr lang="en-US" sz="2800" dirty="0" err="1">
                <a:effectLst/>
                <a:latin typeface="Arial" charset="0"/>
                <a:ea typeface="Arial Unicode MS"/>
              </a:rPr>
              <a:t>Delegát</a:t>
            </a:r>
            <a:r>
              <a:rPr lang="en-US" sz="2800" dirty="0">
                <a:effectLst/>
                <a:latin typeface="Arial" charset="0"/>
                <a:ea typeface="Arial Unicode MS"/>
              </a:rPr>
              <a:t> UEMS – prof. </a:t>
            </a:r>
            <a:r>
              <a:rPr lang="en-US" sz="2800" dirty="0" err="1">
                <a:effectLst/>
                <a:latin typeface="Arial" charset="0"/>
                <a:ea typeface="Arial Unicode MS"/>
              </a:rPr>
              <a:t>Marusič</a:t>
            </a:r>
            <a:r>
              <a:rPr lang="en-US" sz="2800" dirty="0">
                <a:effectLst/>
                <a:latin typeface="Arial" charset="0"/>
                <a:ea typeface="Arial Unicode MS"/>
              </a:rPr>
              <a:t> </a:t>
            </a:r>
          </a:p>
          <a:p>
            <a:endParaRPr lang="en-US" sz="2800" dirty="0">
              <a:effectLst/>
              <a:latin typeface="Arial" charset="0"/>
              <a:ea typeface="Arial Unicode MS"/>
            </a:endParaRPr>
          </a:p>
          <a:p>
            <a:r>
              <a:rPr lang="en-US" sz="2800" b="1" dirty="0" err="1">
                <a:effectLst/>
                <a:latin typeface="Arial" charset="0"/>
                <a:ea typeface="Arial Unicode MS"/>
              </a:rPr>
              <a:t>Revizní</a:t>
            </a:r>
            <a:r>
              <a:rPr lang="en-US" sz="2800" b="1" dirty="0">
                <a:effectLst/>
                <a:latin typeface="Arial" charset="0"/>
                <a:ea typeface="Arial Unicode MS"/>
              </a:rPr>
              <a:t> </a:t>
            </a:r>
            <a:r>
              <a:rPr lang="en-US" sz="2800" b="1" dirty="0" err="1">
                <a:effectLst/>
                <a:latin typeface="Arial" charset="0"/>
                <a:ea typeface="Arial Unicode MS"/>
              </a:rPr>
              <a:t>komise</a:t>
            </a:r>
            <a:endParaRPr lang="en-US" sz="2800" b="1" dirty="0">
              <a:effectLst/>
              <a:latin typeface="Arial" charset="0"/>
              <a:ea typeface="Arial Unicode MS"/>
            </a:endParaRPr>
          </a:p>
          <a:p>
            <a:r>
              <a:rPr lang="en-US" sz="2800" dirty="0" err="1">
                <a:effectLst/>
                <a:latin typeface="Arial" charset="0"/>
                <a:ea typeface="Arial Unicode MS"/>
              </a:rPr>
              <a:t>doc.Rusina</a:t>
            </a:r>
            <a:r>
              <a:rPr lang="en-US" sz="2800" dirty="0">
                <a:effectLst/>
                <a:latin typeface="Arial" charset="0"/>
                <a:ea typeface="Arial Unicode MS"/>
              </a:rPr>
              <a:t> </a:t>
            </a:r>
            <a:r>
              <a:rPr lang="mr-IN" sz="2800" dirty="0">
                <a:effectLst/>
                <a:latin typeface="Arial" charset="0"/>
                <a:ea typeface="Arial Unicode MS"/>
              </a:rPr>
              <a:t>–</a:t>
            </a:r>
            <a:r>
              <a:rPr lang="en-US" sz="2800" dirty="0">
                <a:effectLst/>
                <a:latin typeface="Arial" charset="0"/>
                <a:ea typeface="Arial Unicode MS"/>
              </a:rPr>
              <a:t> </a:t>
            </a:r>
            <a:r>
              <a:rPr lang="en-US" sz="2800" dirty="0" err="1">
                <a:effectLst/>
                <a:latin typeface="Arial" charset="0"/>
                <a:ea typeface="Arial Unicode MS"/>
              </a:rPr>
              <a:t>předseda</a:t>
            </a:r>
            <a:endParaRPr lang="en-US" sz="2800" dirty="0">
              <a:effectLst/>
              <a:latin typeface="Arial" charset="0"/>
              <a:ea typeface="Arial Unicode MS"/>
            </a:endParaRPr>
          </a:p>
          <a:p>
            <a:r>
              <a:rPr lang="en-US" sz="2800" dirty="0" err="1">
                <a:effectLst/>
                <a:latin typeface="Arial" charset="0"/>
                <a:ea typeface="Arial Unicode MS"/>
              </a:rPr>
              <a:t>prof.Štětkářová</a:t>
            </a:r>
            <a:endParaRPr lang="en-US" sz="2800" dirty="0">
              <a:effectLst/>
              <a:latin typeface="Arial" charset="0"/>
              <a:ea typeface="Arial Unicode MS"/>
            </a:endParaRPr>
          </a:p>
          <a:p>
            <a:r>
              <a:rPr lang="en-US" sz="2800" dirty="0" err="1">
                <a:effectLst/>
                <a:latin typeface="Arial" charset="0"/>
                <a:ea typeface="Arial Unicode MS"/>
              </a:rPr>
              <a:t>prim.Tomek</a:t>
            </a:r>
            <a:endParaRPr lang="en-US" sz="2800" dirty="0">
              <a:effectLst/>
              <a:latin typeface="Arial" charset="0"/>
              <a:ea typeface="Arial Unicode MS"/>
            </a:endParaRPr>
          </a:p>
          <a:p>
            <a:endParaRPr lang="cs-CZ" dirty="0"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910516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C7BD7-F220-4BFE-8BC5-132C24235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52" y="-177965"/>
            <a:ext cx="8350696" cy="1143000"/>
          </a:xfrm>
        </p:spPr>
        <p:txBody>
          <a:bodyPr/>
          <a:lstStyle/>
          <a:p>
            <a:r>
              <a:rPr lang="cs-CZ" dirty="0"/>
              <a:t>Zpráva předsedy revizní komise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B7D3E5-6039-4D74-8FEF-0C894EF9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65035"/>
            <a:ext cx="8712968" cy="492262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/>
              <a:t>Hospodaření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rok</a:t>
            </a:r>
            <a:r>
              <a:rPr lang="en-US" b="1" dirty="0"/>
              <a:t> 2016</a:t>
            </a: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r>
              <a:rPr lang="en-US" dirty="0" err="1"/>
              <a:t>Informování</a:t>
            </a:r>
            <a:r>
              <a:rPr lang="en-US" dirty="0"/>
              <a:t> o </a:t>
            </a:r>
            <a:r>
              <a:rPr lang="en-US" dirty="0" err="1"/>
              <a:t>ekonomickém</a:t>
            </a:r>
            <a:r>
              <a:rPr lang="en-US" dirty="0"/>
              <a:t> </a:t>
            </a:r>
            <a:r>
              <a:rPr lang="en-US" dirty="0" err="1"/>
              <a:t>stavu</a:t>
            </a:r>
            <a:r>
              <a:rPr lang="en-US" dirty="0"/>
              <a:t> ČNS ČLS JEP a ČNS, z. s. (</a:t>
            </a:r>
            <a:r>
              <a:rPr lang="en-US" dirty="0" err="1"/>
              <a:t>Herzig</a:t>
            </a:r>
            <a:r>
              <a:rPr lang="en-US" dirty="0"/>
              <a:t>) </a:t>
            </a:r>
          </a:p>
          <a:p>
            <a:r>
              <a:rPr lang="en-US" dirty="0" err="1"/>
              <a:t>Předloženo</a:t>
            </a:r>
            <a:r>
              <a:rPr lang="en-US" dirty="0"/>
              <a:t> </a:t>
            </a:r>
            <a:r>
              <a:rPr lang="en-US" dirty="0" err="1"/>
              <a:t>předběžné</a:t>
            </a:r>
            <a:r>
              <a:rPr lang="en-US" dirty="0"/>
              <a:t> </a:t>
            </a:r>
            <a:r>
              <a:rPr lang="en-US" dirty="0" err="1"/>
              <a:t>vyúčtování</a:t>
            </a:r>
            <a:r>
              <a:rPr lang="en-US" dirty="0"/>
              <a:t> </a:t>
            </a:r>
            <a:r>
              <a:rPr lang="en-US" dirty="0" err="1"/>
              <a:t>financí</a:t>
            </a:r>
            <a:r>
              <a:rPr lang="en-US" dirty="0"/>
              <a:t> ČNS ČLS JEP k 31.12. 2016 </a:t>
            </a:r>
          </a:p>
          <a:p>
            <a:r>
              <a:rPr lang="en-US" dirty="0" err="1"/>
              <a:t>Předložena</a:t>
            </a:r>
            <a:r>
              <a:rPr lang="en-US" dirty="0"/>
              <a:t> </a:t>
            </a:r>
            <a:r>
              <a:rPr lang="en-US" dirty="0" err="1"/>
              <a:t>zpráva</a:t>
            </a:r>
            <a:r>
              <a:rPr lang="en-US" dirty="0"/>
              <a:t> o </a:t>
            </a:r>
            <a:r>
              <a:rPr lang="en-US" dirty="0" err="1"/>
              <a:t>hospodařeni</a:t>
            </a:r>
            <a:r>
              <a:rPr lang="en-US" dirty="0"/>
              <a:t>́ ČNS ČLS JEP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2016 </a:t>
            </a:r>
            <a:r>
              <a:rPr lang="en-US" dirty="0" err="1"/>
              <a:t>včetne</a:t>
            </a:r>
            <a:r>
              <a:rPr lang="en-US" dirty="0"/>
              <a:t>̌ </a:t>
            </a:r>
            <a:r>
              <a:rPr lang="en-US" dirty="0" err="1"/>
              <a:t>auditu</a:t>
            </a:r>
            <a:r>
              <a:rPr lang="en-US" dirty="0"/>
              <a:t> </a:t>
            </a:r>
            <a:endParaRPr lang="en-US" dirty="0">
              <a:effectLst/>
            </a:endParaRPr>
          </a:p>
          <a:p>
            <a:r>
              <a:rPr lang="en-US" dirty="0" err="1"/>
              <a:t>Předloženo</a:t>
            </a:r>
            <a:r>
              <a:rPr lang="en-US" dirty="0"/>
              <a:t> </a:t>
            </a:r>
            <a:r>
              <a:rPr lang="en-US" dirty="0" err="1"/>
              <a:t>hospodaření</a:t>
            </a:r>
            <a:r>
              <a:rPr lang="en-US" dirty="0"/>
              <a:t> ČNS </a:t>
            </a:r>
            <a:r>
              <a:rPr lang="en-US" dirty="0" err="1"/>
              <a:t>z.s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>
              <a:effectLst/>
              <a:latin typeface="Arial" charset="0"/>
              <a:ea typeface="Arial Unicode MS"/>
            </a:endParaRPr>
          </a:p>
          <a:p>
            <a:pPr marL="0" indent="0">
              <a:buNone/>
            </a:pPr>
            <a:endParaRPr lang="cs-CZ" dirty="0"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60198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A3440C50-4671-4661-A2C6-7EC9E796A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15888"/>
            <a:ext cx="8134350" cy="936625"/>
          </a:xfrm>
        </p:spPr>
        <p:txBody>
          <a:bodyPr/>
          <a:lstStyle/>
          <a:p>
            <a:r>
              <a:rPr lang="cs-CZ" altLang="en-US"/>
              <a:t>Stanovy ČLS JEP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6893670D-A6DF-49DB-949B-41B46A3C7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981075"/>
            <a:ext cx="8351837" cy="4114800"/>
          </a:xfrm>
        </p:spPr>
        <p:txBody>
          <a:bodyPr/>
          <a:lstStyle/>
          <a:p>
            <a:r>
              <a:rPr lang="cs-CZ" altLang="en-US"/>
              <a:t>Shromáždění členů je nejvyšším orgánem organizační složky </a:t>
            </a:r>
          </a:p>
          <a:p>
            <a:r>
              <a:rPr lang="es-ES" altLang="en-US"/>
              <a:t>Termín a místo konání shromáždění členů je povinen výbor organizační </a:t>
            </a:r>
            <a:r>
              <a:rPr lang="cs-CZ" altLang="en-US"/>
              <a:t>složky zveřejnit nejpozději 15 dnů před datem jeho konání. </a:t>
            </a:r>
          </a:p>
          <a:p>
            <a:r>
              <a:rPr lang="cs-CZ" altLang="en-US"/>
              <a:t>Shromáždění členů musí být svoláno vždy, požádá-li o to alespoň 1/5 všech členů organizační složky, nebo požádá-li o to revizní komise organizační složky, a to do tří měsíců ode dne doručení žádosti.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C7BD7-F220-4BFE-8BC5-132C24235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52" y="-177965"/>
            <a:ext cx="8350696" cy="1143000"/>
          </a:xfrm>
        </p:spPr>
        <p:txBody>
          <a:bodyPr/>
          <a:lstStyle/>
          <a:p>
            <a:r>
              <a:rPr lang="cs-CZ" dirty="0"/>
              <a:t>Zpráva předsedy revizní komise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B7D3E5-6039-4D74-8FEF-0C894EF9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65035"/>
            <a:ext cx="8712968" cy="492262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/>
              <a:t>Ekonomika</a:t>
            </a: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r>
              <a:rPr lang="en-US" dirty="0" err="1"/>
              <a:t>Průběžné</a:t>
            </a:r>
            <a:r>
              <a:rPr lang="en-US" dirty="0"/>
              <a:t> </a:t>
            </a:r>
            <a:r>
              <a:rPr lang="en-US" dirty="0" err="1"/>
              <a:t>zprávy</a:t>
            </a:r>
            <a:r>
              <a:rPr lang="en-US" dirty="0"/>
              <a:t> o </a:t>
            </a:r>
            <a:r>
              <a:rPr lang="en-US" dirty="0" err="1"/>
              <a:t>stavu</a:t>
            </a:r>
            <a:r>
              <a:rPr lang="en-US" dirty="0"/>
              <a:t> </a:t>
            </a:r>
            <a:r>
              <a:rPr lang="en-US" dirty="0" err="1"/>
              <a:t>hospodaření</a:t>
            </a:r>
            <a:r>
              <a:rPr lang="en-US" dirty="0"/>
              <a:t> a </a:t>
            </a:r>
            <a:r>
              <a:rPr lang="en-US" dirty="0" err="1"/>
              <a:t>investic</a:t>
            </a:r>
            <a:r>
              <a:rPr lang="en-US" dirty="0"/>
              <a:t> (</a:t>
            </a:r>
            <a:r>
              <a:rPr lang="en-US" dirty="0" err="1"/>
              <a:t>prof.Herzig</a:t>
            </a:r>
            <a:r>
              <a:rPr lang="en-US" dirty="0"/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účetnictví</a:t>
            </a:r>
            <a:r>
              <a:rPr lang="en-US" dirty="0"/>
              <a:t> a </a:t>
            </a:r>
            <a:r>
              <a:rPr lang="en-US" dirty="0" err="1"/>
              <a:t>pohybu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účtě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FioBank</a:t>
            </a: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Vyúčtování</a:t>
            </a:r>
            <a:r>
              <a:rPr lang="en-US" dirty="0"/>
              <a:t> </a:t>
            </a:r>
            <a:r>
              <a:rPr lang="en-US" dirty="0" err="1"/>
              <a:t>asociačního</a:t>
            </a:r>
            <a:r>
              <a:rPr lang="en-US" dirty="0"/>
              <a:t> </a:t>
            </a:r>
            <a:r>
              <a:rPr lang="en-US" dirty="0" err="1"/>
              <a:t>managementu</a:t>
            </a:r>
            <a:endParaRPr lang="en-US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>
              <a:effectLst/>
              <a:latin typeface="Arial" charset="0"/>
              <a:ea typeface="Arial Unicode MS"/>
            </a:endParaRPr>
          </a:p>
          <a:p>
            <a:pPr marL="0" indent="0">
              <a:buNone/>
            </a:pPr>
            <a:endParaRPr lang="cs-CZ" dirty="0"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98184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C7BD7-F220-4BFE-8BC5-132C24235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52" y="-177965"/>
            <a:ext cx="8350696" cy="1143000"/>
          </a:xfrm>
        </p:spPr>
        <p:txBody>
          <a:bodyPr/>
          <a:lstStyle/>
          <a:p>
            <a:r>
              <a:rPr lang="cs-CZ" dirty="0"/>
              <a:t>Zpráva předsedy revizní komise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B7D3E5-6039-4D74-8FEF-0C894EF9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65035"/>
            <a:ext cx="8712968" cy="492262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/>
              <a:t>Informace</a:t>
            </a:r>
            <a:r>
              <a:rPr lang="en-US" b="1" dirty="0"/>
              <a:t> o ČNS, </a:t>
            </a:r>
            <a:r>
              <a:rPr lang="en-US" b="1" dirty="0" err="1"/>
              <a:t>z.s</a:t>
            </a:r>
            <a:r>
              <a:rPr lang="en-US" b="1" dirty="0"/>
              <a:t>.</a:t>
            </a: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r>
              <a:rPr lang="en-US" dirty="0" err="1"/>
              <a:t>Legislativní</a:t>
            </a:r>
            <a:r>
              <a:rPr lang="en-US" dirty="0"/>
              <a:t> </a:t>
            </a:r>
            <a:r>
              <a:rPr lang="en-US" dirty="0" err="1"/>
              <a:t>změna</a:t>
            </a:r>
            <a:r>
              <a:rPr lang="en-US" dirty="0"/>
              <a:t> </a:t>
            </a:r>
            <a:r>
              <a:rPr lang="en-US" dirty="0" err="1"/>
              <a:t>výboru</a:t>
            </a:r>
            <a:r>
              <a:rPr lang="en-US" dirty="0"/>
              <a:t> ČNS, </a:t>
            </a:r>
            <a:r>
              <a:rPr lang="en-US" dirty="0" err="1"/>
              <a:t>z.s</a:t>
            </a:r>
            <a:r>
              <a:rPr lang="en-US" dirty="0"/>
              <a:t>. a </a:t>
            </a:r>
            <a:r>
              <a:rPr lang="en-US" dirty="0" err="1"/>
              <a:t>svolání</a:t>
            </a:r>
            <a:r>
              <a:rPr lang="en-US" dirty="0"/>
              <a:t> </a:t>
            </a:r>
            <a:r>
              <a:rPr lang="en-US" dirty="0" err="1"/>
              <a:t>valné</a:t>
            </a:r>
            <a:r>
              <a:rPr lang="en-US" dirty="0"/>
              <a:t> </a:t>
            </a:r>
            <a:r>
              <a:rPr lang="en-US" dirty="0" err="1"/>
              <a:t>hromady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Účet</a:t>
            </a:r>
            <a:r>
              <a:rPr lang="en-US" dirty="0"/>
              <a:t> ČNS, </a:t>
            </a:r>
            <a:r>
              <a:rPr lang="en-US" dirty="0" err="1"/>
              <a:t>z.s</a:t>
            </a:r>
            <a:r>
              <a:rPr lang="en-US" dirty="0"/>
              <a:t>. –</a:t>
            </a:r>
            <a:r>
              <a:rPr lang="cs-CZ" dirty="0"/>
              <a:t> </a:t>
            </a:r>
            <a:r>
              <a:rPr lang="en-US" dirty="0" err="1"/>
              <a:t>náhledové</a:t>
            </a:r>
            <a:r>
              <a:rPr lang="en-US" dirty="0"/>
              <a:t> </a:t>
            </a:r>
            <a:r>
              <a:rPr lang="en-US" dirty="0" err="1"/>
              <a:t>právo</a:t>
            </a:r>
            <a:r>
              <a:rPr lang="en-US" dirty="0"/>
              <a:t> pro </a:t>
            </a:r>
            <a:r>
              <a:rPr lang="en-US" dirty="0" err="1"/>
              <a:t>novou</a:t>
            </a:r>
            <a:r>
              <a:rPr lang="en-US" dirty="0"/>
              <a:t> </a:t>
            </a:r>
            <a:r>
              <a:rPr lang="en-US" dirty="0" err="1"/>
              <a:t>asociační</a:t>
            </a:r>
            <a:r>
              <a:rPr lang="en-US" dirty="0"/>
              <a:t> </a:t>
            </a:r>
            <a:r>
              <a:rPr lang="en-US" dirty="0" err="1"/>
              <a:t>manažerku</a:t>
            </a:r>
            <a:r>
              <a:rPr lang="en-US" dirty="0"/>
              <a:t> a pro </a:t>
            </a:r>
            <a:r>
              <a:rPr lang="en-US" dirty="0" err="1"/>
              <a:t>předsedu</a:t>
            </a:r>
            <a:r>
              <a:rPr lang="en-US" dirty="0"/>
              <a:t> prof. </a:t>
            </a:r>
            <a:r>
              <a:rPr lang="en-US" dirty="0" err="1"/>
              <a:t>Bednaříka</a:t>
            </a:r>
            <a:r>
              <a:rPr lang="en-US" dirty="0"/>
              <a:t> </a:t>
            </a:r>
            <a:r>
              <a:rPr lang="en-US" dirty="0" err="1"/>
              <a:t>právo</a:t>
            </a:r>
            <a:r>
              <a:rPr lang="en-US" dirty="0"/>
              <a:t> </a:t>
            </a:r>
            <a:r>
              <a:rPr lang="en-US" dirty="0" err="1"/>
              <a:t>nakládat</a:t>
            </a:r>
            <a:r>
              <a:rPr lang="en-US" dirty="0"/>
              <a:t> s </a:t>
            </a:r>
            <a:r>
              <a:rPr lang="en-US" dirty="0" err="1"/>
              <a:t>účtem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>
              <a:effectLst/>
              <a:latin typeface="Arial" charset="0"/>
              <a:ea typeface="Arial Unicode MS"/>
            </a:endParaRPr>
          </a:p>
          <a:p>
            <a:pPr marL="0" indent="0">
              <a:buNone/>
            </a:pPr>
            <a:endParaRPr lang="cs-CZ" dirty="0"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24862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F8EED-592F-4651-9ECA-E9ED81304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420888"/>
            <a:ext cx="7772400" cy="1143000"/>
          </a:xfrm>
        </p:spPr>
        <p:txBody>
          <a:bodyPr/>
          <a:lstStyle/>
          <a:p>
            <a:r>
              <a:rPr lang="cs-CZ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276156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36B4AADD-17E3-47F7-8D09-412BE3CD3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88913"/>
            <a:ext cx="8134350" cy="936625"/>
          </a:xfrm>
        </p:spPr>
        <p:txBody>
          <a:bodyPr/>
          <a:lstStyle/>
          <a:p>
            <a:r>
              <a:rPr lang="cs-CZ" altLang="en-US"/>
              <a:t>Stanovy ČLS JEP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C4446B0A-49C6-4CC0-A1F5-2DEBAF95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25538"/>
            <a:ext cx="8351837" cy="4114800"/>
          </a:xfrm>
        </p:spPr>
        <p:txBody>
          <a:bodyPr/>
          <a:lstStyle/>
          <a:p>
            <a:r>
              <a:rPr lang="cs-CZ" altLang="en-US"/>
              <a:t>Jednání orgánu může být v oznámený čas zahájeno a orgán se může platně usnášet, je-li přítomna nadpoloviční většina jeho členů s právem hlasovat. </a:t>
            </a:r>
          </a:p>
          <a:p>
            <a:r>
              <a:rPr lang="cs-CZ" altLang="en-US"/>
              <a:t>Není-li jednání orgánů usnášeníschopné, vyčkají přítomní po dobu 10 minut od oznámeného času zahájení. Jednání může být zahájeno a prohlášeno za usnášeníschopné, je-li přítomna alespoň 1/5 členů s právem hlasovat. </a:t>
            </a:r>
          </a:p>
          <a:p>
            <a:pPr>
              <a:buFontTx/>
              <a:buNone/>
            </a:pPr>
            <a:endParaRPr lang="cs-CZ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69D61370-EE05-4302-AFE1-6B22DB403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88913"/>
            <a:ext cx="8134350" cy="936625"/>
          </a:xfrm>
        </p:spPr>
        <p:txBody>
          <a:bodyPr/>
          <a:lstStyle/>
          <a:p>
            <a:r>
              <a:rPr lang="cs-CZ" altLang="en-US" dirty="0"/>
              <a:t>Program shromáždění členů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7AE4C8-8BDB-46C3-A890-43A93318E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081" y="1700808"/>
            <a:ext cx="8351837" cy="4114800"/>
          </a:xfrm>
        </p:spPr>
        <p:txBody>
          <a:bodyPr/>
          <a:lstStyle/>
          <a:p>
            <a:pPr>
              <a:defRPr/>
            </a:pPr>
            <a:r>
              <a:rPr lang="cs-CZ" dirty="0"/>
              <a:t>Zpráva předsedy</a:t>
            </a:r>
          </a:p>
          <a:p>
            <a:pPr>
              <a:defRPr/>
            </a:pPr>
            <a:r>
              <a:rPr lang="cs-CZ" dirty="0"/>
              <a:t>Zpráva pokladníka</a:t>
            </a:r>
          </a:p>
          <a:p>
            <a:pPr>
              <a:defRPr/>
            </a:pPr>
            <a:r>
              <a:rPr lang="cs-CZ" dirty="0"/>
              <a:t>Zpráva předsedy revizní komise</a:t>
            </a:r>
          </a:p>
          <a:p>
            <a:pPr>
              <a:defRPr/>
            </a:pPr>
            <a:r>
              <a:rPr lang="cs-CZ" dirty="0"/>
              <a:t>Diskuse </a:t>
            </a:r>
          </a:p>
          <a:p>
            <a:pPr marL="0" indent="0">
              <a:buFontTx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77D35246-AC48-4AE7-9373-442BA0DAA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88913"/>
            <a:ext cx="8134350" cy="936625"/>
          </a:xfrm>
        </p:spPr>
        <p:txBody>
          <a:bodyPr/>
          <a:lstStyle/>
          <a:p>
            <a:r>
              <a:rPr lang="cs-CZ" altLang="en-US"/>
              <a:t>Zpráva předsedy výboru ČNS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4BD946-0886-40EF-9E36-968017CB0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981075"/>
            <a:ext cx="8424862" cy="4114800"/>
          </a:xfrm>
        </p:spPr>
        <p:txBody>
          <a:bodyPr/>
          <a:lstStyle/>
          <a:p>
            <a:pPr>
              <a:defRPr/>
            </a:pPr>
            <a:r>
              <a:rPr lang="cs-CZ" dirty="0"/>
              <a:t>Volební období současného výboru je 2017-2020, nyní končí první rok volebního období</a:t>
            </a:r>
          </a:p>
          <a:p>
            <a:pPr>
              <a:defRPr/>
            </a:pPr>
            <a:r>
              <a:rPr lang="cs-CZ" dirty="0"/>
              <a:t>Výbor má 4 místopředsedy:</a:t>
            </a:r>
          </a:p>
          <a:p>
            <a:pPr lvl="1">
              <a:defRPr/>
            </a:pPr>
            <a:r>
              <a:rPr lang="cs-CZ" dirty="0"/>
              <a:t>Prof. Šonka (1.místopředseda, Ceny)</a:t>
            </a:r>
          </a:p>
          <a:p>
            <a:pPr lvl="1">
              <a:defRPr/>
            </a:pPr>
            <a:r>
              <a:rPr lang="cs-CZ" dirty="0"/>
              <a:t>Prof. </a:t>
            </a:r>
            <a:r>
              <a:rPr lang="cs-CZ" dirty="0" err="1"/>
              <a:t>Marusič</a:t>
            </a:r>
            <a:r>
              <a:rPr lang="cs-CZ" dirty="0"/>
              <a:t> (věda a vzdělávání)</a:t>
            </a:r>
          </a:p>
          <a:p>
            <a:pPr lvl="1">
              <a:defRPr/>
            </a:pPr>
            <a:r>
              <a:rPr lang="cs-CZ" dirty="0"/>
              <a:t>Prof. Brázdil (komunikace)</a:t>
            </a:r>
          </a:p>
          <a:p>
            <a:pPr lvl="1">
              <a:defRPr/>
            </a:pPr>
            <a:r>
              <a:rPr lang="cs-CZ" dirty="0"/>
              <a:t>Prim. Škoda (léková politika, jednání se státními orgány a plátci péče)</a:t>
            </a:r>
          </a:p>
          <a:p>
            <a:pPr>
              <a:defRPr/>
            </a:pPr>
            <a:r>
              <a:rPr lang="cs-CZ" dirty="0"/>
              <a:t>Pokladník (prof. Herzig)</a:t>
            </a:r>
          </a:p>
          <a:p>
            <a:pPr>
              <a:defRPr/>
            </a:pPr>
            <a:r>
              <a:rPr lang="cs-CZ" dirty="0"/>
              <a:t>Předseda revizní komise (doc. Rusina)</a:t>
            </a:r>
          </a:p>
          <a:p>
            <a:pPr>
              <a:defRPr/>
            </a:pPr>
            <a:endParaRPr lang="cs-CZ" dirty="0"/>
          </a:p>
          <a:p>
            <a:pPr marL="0" indent="0">
              <a:buFontTx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EFEBEE9-A039-4457-BD25-1F25A314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88913"/>
            <a:ext cx="8134350" cy="936625"/>
          </a:xfrm>
        </p:spPr>
        <p:txBody>
          <a:bodyPr/>
          <a:lstStyle/>
          <a:p>
            <a:r>
              <a:rPr lang="cs-CZ" altLang="en-US"/>
              <a:t>Zpráva předsedy výboru ČNS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24E065-2FFC-43FF-B650-C19495A0E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424862" cy="4114800"/>
          </a:xfrm>
        </p:spPr>
        <p:txBody>
          <a:bodyPr/>
          <a:lstStyle/>
          <a:p>
            <a:pPr>
              <a:defRPr/>
            </a:pPr>
            <a:r>
              <a:rPr lang="cs-CZ" dirty="0"/>
              <a:t>Komunikace s členy:</a:t>
            </a:r>
          </a:p>
          <a:p>
            <a:pPr lvl="1">
              <a:defRPr/>
            </a:pPr>
            <a:r>
              <a:rPr lang="cs-CZ" dirty="0"/>
              <a:t>Prostřednictvím webových stránek ČNS, v současnosti byl aktualizován vzhled a obsah webových stránek: </a:t>
            </a:r>
            <a:r>
              <a:rPr lang="cs-CZ" dirty="0">
                <a:hlinkClick r:id="rId2"/>
              </a:rPr>
              <a:t>www.czech-neuro.cz</a:t>
            </a:r>
            <a:endParaRPr lang="cs-CZ" dirty="0"/>
          </a:p>
          <a:p>
            <a:pPr lvl="1">
              <a:defRPr/>
            </a:pPr>
            <a:r>
              <a:rPr lang="cs-CZ" dirty="0"/>
              <a:t>prostřednictvím </a:t>
            </a:r>
            <a:r>
              <a:rPr lang="cs-CZ" dirty="0" err="1"/>
              <a:t>newsletterů</a:t>
            </a:r>
            <a:r>
              <a:rPr lang="cs-CZ" dirty="0"/>
              <a:t> (4 x do roka, poslední k dispozici zde i v tištěné podobě</a:t>
            </a:r>
          </a:p>
          <a:p>
            <a:pPr lvl="1">
              <a:defRPr/>
            </a:pPr>
            <a:r>
              <a:rPr lang="cs-CZ" dirty="0"/>
              <a:t> prostřednictvím oficiálního časopisu ČNS: Česká a slovenská neurologie a neurochirurgie</a:t>
            </a:r>
          </a:p>
          <a:p>
            <a:pPr marL="0" indent="0">
              <a:buFontTx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FBA84391-D25E-4E55-9FD6-AC02EE04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88913"/>
            <a:ext cx="8134350" cy="936625"/>
          </a:xfrm>
        </p:spPr>
        <p:txBody>
          <a:bodyPr/>
          <a:lstStyle/>
          <a:p>
            <a:r>
              <a:rPr lang="cs-CZ" altLang="en-US"/>
              <a:t>Zpráva předsedy výboru ČNS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1D8F41-8B74-40D1-80FC-2E3134A8B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587624"/>
            <a:ext cx="8424862" cy="4114800"/>
          </a:xfrm>
        </p:spPr>
        <p:txBody>
          <a:bodyPr/>
          <a:lstStyle/>
          <a:p>
            <a:pPr>
              <a:defRPr/>
            </a:pPr>
            <a:r>
              <a:rPr lang="cs-CZ" dirty="0"/>
              <a:t>ČNS využívá asociačního managementu společnosti </a:t>
            </a:r>
            <a:r>
              <a:rPr lang="cs-CZ" dirty="0" err="1"/>
              <a:t>Guarant</a:t>
            </a:r>
            <a:r>
              <a:rPr lang="cs-CZ" dirty="0"/>
              <a:t> </a:t>
            </a:r>
            <a:r>
              <a:rPr lang="cs-CZ" dirty="0" err="1"/>
              <a:t>Int</a:t>
            </a:r>
            <a:r>
              <a:rPr lang="cs-CZ" dirty="0"/>
              <a:t>.</a:t>
            </a:r>
          </a:p>
          <a:p>
            <a:pPr>
              <a:defRPr/>
            </a:pPr>
            <a:r>
              <a:rPr lang="cs-CZ" dirty="0"/>
              <a:t>V současnosti je asociační manažerkou  Veronika Janůrková</a:t>
            </a:r>
          </a:p>
          <a:p>
            <a:pPr marL="0" indent="0">
              <a:buFontTx/>
              <a:buNone/>
              <a:defRPr/>
            </a:pPr>
            <a:endParaRPr lang="cs-CZ" dirty="0"/>
          </a:p>
        </p:txBody>
      </p:sp>
      <p:pic>
        <p:nvPicPr>
          <p:cNvPr id="10244" name="Picture 4" descr="J:\Ostatní\ČNS\veronika.jpg">
            <a:extLst>
              <a:ext uri="{FF2B5EF4-FFF2-40B4-BE49-F238E27FC236}">
                <a16:creationId xmlns:a16="http://schemas.microsoft.com/office/drawing/2014/main" id="{6D6C67E3-4C77-421C-8048-19C504464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8" y="3933056"/>
            <a:ext cx="1522412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AF60BCC6-EE61-4A17-8729-114559EA2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88913"/>
            <a:ext cx="8134350" cy="936625"/>
          </a:xfrm>
        </p:spPr>
        <p:txBody>
          <a:bodyPr/>
          <a:lstStyle/>
          <a:p>
            <a:r>
              <a:rPr lang="cs-CZ" altLang="en-US"/>
              <a:t>Zpráva předsedy výboru ČNS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0D51D1-B0B6-4048-B386-B4108918C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196975"/>
            <a:ext cx="8281987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dirty="0"/>
              <a:t>ČNS se angažuje v širokém spektru otázek:</a:t>
            </a:r>
          </a:p>
          <a:p>
            <a:pPr>
              <a:defRPr/>
            </a:pPr>
            <a:r>
              <a:rPr lang="cs-CZ" dirty="0"/>
              <a:t>Pregraduální a postgraduální vzdělávání</a:t>
            </a:r>
          </a:p>
          <a:p>
            <a:pPr>
              <a:defRPr/>
            </a:pPr>
            <a:r>
              <a:rPr lang="cs-CZ" dirty="0"/>
              <a:t>Zdravotnická legislativa, léková politika, regulace poskytování zdravotní péče a jejího financování</a:t>
            </a:r>
          </a:p>
          <a:p>
            <a:pPr>
              <a:defRPr/>
            </a:pPr>
            <a:r>
              <a:rPr lang="cs-CZ" dirty="0"/>
              <a:t>Podpora činnosti a komunikace s organizačními složkami – sekcemi</a:t>
            </a:r>
          </a:p>
          <a:p>
            <a:pPr>
              <a:defRPr/>
            </a:pPr>
            <a:r>
              <a:rPr lang="cs-CZ" dirty="0"/>
              <a:t>Komunikace s členy, pořádání kongresů, podpora a kontrola ČSNN</a:t>
            </a:r>
          </a:p>
          <a:p>
            <a:pPr lvl="1">
              <a:defRPr/>
            </a:pPr>
            <a:endParaRPr lang="cs-CZ" dirty="0"/>
          </a:p>
          <a:p>
            <a:pPr marL="0" indent="0">
              <a:buFontTx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BC1FE0FF-D8A9-4249-A2EE-86C992457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88913"/>
            <a:ext cx="8134350" cy="936625"/>
          </a:xfrm>
        </p:spPr>
        <p:txBody>
          <a:bodyPr/>
          <a:lstStyle/>
          <a:p>
            <a:r>
              <a:rPr lang="cs-CZ" altLang="en-US"/>
              <a:t>Zpráva předsedy výboru ČNS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3E6162-A48A-4CA7-8603-FC0B28914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052513"/>
            <a:ext cx="8351837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dirty="0"/>
              <a:t>ČNS se angažuje v širokém spektru otázek:</a:t>
            </a:r>
          </a:p>
          <a:p>
            <a:pPr>
              <a:defRPr/>
            </a:pPr>
            <a:r>
              <a:rPr lang="cs-CZ" dirty="0"/>
              <a:t>Komunikace a participace na činnosti mezinárodních institucí, zejména</a:t>
            </a:r>
          </a:p>
          <a:p>
            <a:pPr lvl="1">
              <a:defRPr/>
            </a:pPr>
            <a:r>
              <a:rPr lang="cs-CZ" dirty="0"/>
              <a:t>EAN (delegát </a:t>
            </a:r>
            <a:r>
              <a:rPr lang="cs-CZ" dirty="0" err="1"/>
              <a:t>doc.Ehler</a:t>
            </a:r>
            <a:r>
              <a:rPr lang="cs-CZ" dirty="0"/>
              <a:t>)</a:t>
            </a:r>
          </a:p>
          <a:p>
            <a:pPr lvl="1">
              <a:defRPr/>
            </a:pPr>
            <a:r>
              <a:rPr lang="cs-CZ" dirty="0"/>
              <a:t>WFN (delegát prof. Bednařík)</a:t>
            </a:r>
          </a:p>
          <a:p>
            <a:pPr lvl="1">
              <a:defRPr/>
            </a:pPr>
            <a:r>
              <a:rPr lang="cs-CZ" dirty="0"/>
              <a:t>UEMS (delegát prof. </a:t>
            </a:r>
            <a:r>
              <a:rPr lang="cs-CZ" dirty="0" err="1"/>
              <a:t>Marusič</a:t>
            </a:r>
            <a:r>
              <a:rPr lang="cs-CZ" dirty="0"/>
              <a:t>)</a:t>
            </a:r>
          </a:p>
          <a:p>
            <a:pPr>
              <a:defRPr/>
            </a:pPr>
            <a:r>
              <a:rPr lang="cs-CZ" dirty="0"/>
              <a:t>EAN:</a:t>
            </a:r>
          </a:p>
          <a:p>
            <a:pPr lvl="1">
              <a:defRPr/>
            </a:pPr>
            <a:r>
              <a:rPr lang="cs-CZ" dirty="0"/>
              <a:t>Snaha o získání kongresu EAN 2021-2022</a:t>
            </a:r>
          </a:p>
          <a:p>
            <a:pPr lvl="1">
              <a:defRPr/>
            </a:pPr>
            <a:r>
              <a:rPr lang="cs-CZ" dirty="0"/>
              <a:t>Činnost vědeckých panelů – celkem 31, probíhá revize, členové budou vyzváni k účasti na činnosti panelů</a:t>
            </a:r>
          </a:p>
          <a:p>
            <a:pPr marL="0" indent="0">
              <a:buFontTx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ázdná prezentace">
  <a:themeElements>
    <a:clrScheme name="">
      <a:dk1>
        <a:srgbClr val="CCFFFF"/>
      </a:dk1>
      <a:lt1>
        <a:srgbClr val="FFFFFF"/>
      </a:lt1>
      <a:dk2>
        <a:srgbClr val="FFFF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AE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ázdná prezentace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Unicode MS" pitchFamily="34" charset="-128"/>
          </a:defRPr>
        </a:defPPr>
      </a:lstStyle>
    </a:lnDef>
  </a:objectDefaults>
  <a:extraClrSchemeLst>
    <a:extraClrScheme>
      <a:clrScheme name="Prázdná 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ázdná prezenta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Office\Sablony\Prázdná prezentace.pot</Template>
  <TotalTime>4677</TotalTime>
  <Words>710</Words>
  <Application>Microsoft Office PowerPoint</Application>
  <PresentationFormat>Předvádění na obrazovce (4:3)</PresentationFormat>
  <Paragraphs>107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Arial Unicode MS</vt:lpstr>
      <vt:lpstr>Calibri</vt:lpstr>
      <vt:lpstr>Prázdná prezentace</vt:lpstr>
      <vt:lpstr>Motiv systému Office</vt:lpstr>
      <vt:lpstr>Shromáždění členů  ČNS ČLS JEP </vt:lpstr>
      <vt:lpstr>Stanovy ČLS JEP</vt:lpstr>
      <vt:lpstr>Stanovy ČLS JEP</vt:lpstr>
      <vt:lpstr>Program shromáždění členů</vt:lpstr>
      <vt:lpstr>Zpráva předsedy výboru ČNS</vt:lpstr>
      <vt:lpstr>Zpráva předsedy výboru ČNS</vt:lpstr>
      <vt:lpstr>Zpráva předsedy výboru ČNS</vt:lpstr>
      <vt:lpstr>Zpráva předsedy výboru ČNS</vt:lpstr>
      <vt:lpstr>Zpráva předsedy výboru ČNS</vt:lpstr>
      <vt:lpstr>Zpráva předsedy výboru ČNS</vt:lpstr>
      <vt:lpstr>Zpráva pokladníka ČNS</vt:lpstr>
      <vt:lpstr>HOSPODAŘENÍ I – III Q 2017</vt:lpstr>
      <vt:lpstr>HOSPODAŘENÍ I – III Q 2017</vt:lpstr>
      <vt:lpstr>HOSPODAŘENÍ I – III Q 2017</vt:lpstr>
      <vt:lpstr>HOSPODAŘENÍ 2004 – III Q 2017</vt:lpstr>
      <vt:lpstr>Zpráva předsedy revizní komise </vt:lpstr>
      <vt:lpstr>Zpráva předsedy revizní komise </vt:lpstr>
      <vt:lpstr>Zpráva předsedy revizní komise </vt:lpstr>
      <vt:lpstr>Zpráva předsedy revizní komise </vt:lpstr>
      <vt:lpstr>Zpráva předsedy revizní komise </vt:lpstr>
      <vt:lpstr>Zpráva předsedy revizní komise </vt:lpstr>
      <vt:lpstr>Děkujeme za pozornost</vt:lpstr>
    </vt:vector>
  </TitlesOfParts>
  <Company>FN Brno Bohunice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course of a spondylotic cervical cord compression and its predictors</dc:title>
  <dc:creator>Josef Bednařík</dc:creator>
  <cp:lastModifiedBy>Janurkova Veronika</cp:lastModifiedBy>
  <cp:revision>224</cp:revision>
  <dcterms:created xsi:type="dcterms:W3CDTF">2003-07-10T11:34:38Z</dcterms:created>
  <dcterms:modified xsi:type="dcterms:W3CDTF">2017-11-23T14:24:30Z</dcterms:modified>
</cp:coreProperties>
</file>